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1"/>
  </p:sldMasterIdLst>
  <p:notesMasterIdLst>
    <p:notesMasterId r:id="rId10"/>
  </p:notesMasterIdLst>
  <p:handoutMasterIdLst>
    <p:handoutMasterId r:id="rId11"/>
  </p:handoutMasterIdLst>
  <p:sldIdLst>
    <p:sldId id="312" r:id="rId2"/>
    <p:sldId id="304" r:id="rId3"/>
    <p:sldId id="313" r:id="rId4"/>
    <p:sldId id="314" r:id="rId5"/>
    <p:sldId id="315" r:id="rId6"/>
    <p:sldId id="308" r:id="rId7"/>
    <p:sldId id="309" r:id="rId8"/>
    <p:sldId id="310" r:id="rId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164">
          <p15:clr>
            <a:srgbClr val="A4A3A4"/>
          </p15:clr>
        </p15:guide>
        <p15:guide id="4" orient="horz" pos="3884">
          <p15:clr>
            <a:srgbClr val="A4A3A4"/>
          </p15:clr>
        </p15:guide>
        <p15:guide id="5" orient="horz" pos="4110">
          <p15:clr>
            <a:srgbClr val="A4A3A4"/>
          </p15:clr>
        </p15:guide>
        <p15:guide id="6" orient="horz" pos="1298">
          <p15:clr>
            <a:srgbClr val="A4A3A4"/>
          </p15:clr>
        </p15:guide>
        <p15:guide id="7" orient="horz" pos="709">
          <p15:clr>
            <a:srgbClr val="A4A3A4"/>
          </p15:clr>
        </p15:guide>
        <p15:guide id="8" pos="340">
          <p15:clr>
            <a:srgbClr val="A4A3A4"/>
          </p15:clr>
        </p15:guide>
        <p15:guide id="9" pos="54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8C726"/>
    <a:srgbClr val="77BD43"/>
    <a:srgbClr val="009900"/>
    <a:srgbClr val="00539B"/>
    <a:srgbClr val="F01D27"/>
    <a:srgbClr val="F081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422" autoAdjust="0"/>
    <p:restoredTop sz="97679" autoAdjust="0"/>
  </p:normalViewPr>
  <p:slideViewPr>
    <p:cSldViewPr snapToGrid="0" showGuides="1">
      <p:cViewPr>
        <p:scale>
          <a:sx n="128" d="100"/>
          <a:sy n="128" d="100"/>
        </p:scale>
        <p:origin x="1904" y="176"/>
      </p:cViewPr>
      <p:guideLst>
        <p:guide orient="horz" pos="2160"/>
        <p:guide pos="2880"/>
        <p:guide orient="horz" pos="164"/>
        <p:guide orient="horz" pos="3884"/>
        <p:guide orient="horz" pos="4110"/>
        <p:guide orient="horz" pos="1298"/>
        <p:guide orient="horz" pos="709"/>
        <p:guide pos="340"/>
        <p:guide pos="542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48" d="100"/>
          <a:sy n="48" d="100"/>
        </p:scale>
        <p:origin x="-2724" y="-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2A36AD-C140-47B5-A0AA-2808AF1C1C9D}" type="datetimeFigureOut">
              <a:rPr lang="en-AU" smtClean="0"/>
              <a:t>21/7/19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A420D9-E2BA-4BD5-B845-F55DFC0118A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8497846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63829E-EB69-4A98-9D54-8D6822520B27}" type="datetimeFigureOut">
              <a:rPr lang="en-AU" smtClean="0"/>
              <a:t>21/7/19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F05BAA-92F6-4DEA-A832-E4B15A2F525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399785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25245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39750" y="979200"/>
            <a:ext cx="8064500" cy="492443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/>
          <a:p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9750" y="2060574"/>
            <a:ext cx="8064499" cy="410527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868331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4" r:id="rId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40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55600" indent="-355600" algn="l" defTabSz="914400" rtl="0" eaLnBrk="1" latinLnBrk="0" hangingPunct="1">
        <a:lnSpc>
          <a:spcPct val="110000"/>
        </a:lnSpc>
        <a:spcBef>
          <a:spcPts val="600"/>
        </a:spcBef>
        <a:spcAft>
          <a:spcPts val="0"/>
        </a:spcAft>
        <a:buClr>
          <a:schemeClr val="tx1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712788" indent="-357188" algn="l" defTabSz="914400" rtl="0" eaLnBrk="1" latinLnBrk="0" hangingPunct="1">
        <a:lnSpc>
          <a:spcPct val="110000"/>
        </a:lnSpc>
        <a:spcBef>
          <a:spcPts val="200"/>
        </a:spcBef>
        <a:spcAft>
          <a:spcPts val="0"/>
        </a:spcAft>
        <a:buClr>
          <a:schemeClr val="tx1"/>
        </a:buClr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69988" indent="-457200" algn="l" defTabSz="914400" rtl="0" eaLnBrk="1" latinLnBrk="0" hangingPunct="1">
        <a:lnSpc>
          <a:spcPct val="110000"/>
        </a:lnSpc>
        <a:spcBef>
          <a:spcPts val="200"/>
        </a:spcBef>
        <a:spcAft>
          <a:spcPts val="0"/>
        </a:spcAft>
        <a:buClr>
          <a:schemeClr val="tx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436688" indent="-355600" algn="l" defTabSz="914400" rtl="0" eaLnBrk="1" latinLnBrk="0" hangingPunct="1">
        <a:lnSpc>
          <a:spcPct val="110000"/>
        </a:lnSpc>
        <a:spcBef>
          <a:spcPts val="200"/>
        </a:spcBef>
        <a:spcAft>
          <a:spcPts val="0"/>
        </a:spcAft>
        <a:buFont typeface="Arial" panose="020B0604020202020204" pitchFamily="34" charset="0"/>
        <a:buChar char="–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793875" indent="-357188" algn="l" defTabSz="914400" rtl="0" eaLnBrk="1" latinLnBrk="0" hangingPunct="1">
        <a:lnSpc>
          <a:spcPct val="110000"/>
        </a:lnSpc>
        <a:spcBef>
          <a:spcPts val="200"/>
        </a:spcBef>
        <a:spcAft>
          <a:spcPts val="0"/>
        </a:spcAft>
        <a:buFont typeface="Arial" pitchFamily="34" charset="0"/>
        <a:buChar char="»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iff"/><Relationship Id="rId3" Type="http://schemas.openxmlformats.org/officeDocument/2006/relationships/image" Target="../media/image2.tiff"/><Relationship Id="rId7" Type="http://schemas.openxmlformats.org/officeDocument/2006/relationships/image" Target="../media/image6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tiff"/><Relationship Id="rId11" Type="http://schemas.openxmlformats.org/officeDocument/2006/relationships/image" Target="../media/image10.tiff"/><Relationship Id="rId5" Type="http://schemas.openxmlformats.org/officeDocument/2006/relationships/image" Target="../media/image4.tiff"/><Relationship Id="rId10" Type="http://schemas.openxmlformats.org/officeDocument/2006/relationships/image" Target="../media/image9.tiff"/><Relationship Id="rId4" Type="http://schemas.openxmlformats.org/officeDocument/2006/relationships/image" Target="../media/image3.tiff"/><Relationship Id="rId9" Type="http://schemas.openxmlformats.org/officeDocument/2006/relationships/image" Target="../media/image8.tif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tiff"/><Relationship Id="rId3" Type="http://schemas.openxmlformats.org/officeDocument/2006/relationships/image" Target="../media/image3.tiff"/><Relationship Id="rId7" Type="http://schemas.openxmlformats.org/officeDocument/2006/relationships/image" Target="../media/image1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tiff"/><Relationship Id="rId5" Type="http://schemas.openxmlformats.org/officeDocument/2006/relationships/image" Target="../media/image5.tiff"/><Relationship Id="rId4" Type="http://schemas.openxmlformats.org/officeDocument/2006/relationships/image" Target="../media/image4.tiff"/><Relationship Id="rId9" Type="http://schemas.openxmlformats.org/officeDocument/2006/relationships/image" Target="../media/image12.tif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7" Type="http://schemas.openxmlformats.org/officeDocument/2006/relationships/image" Target="../media/image20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tiff"/><Relationship Id="rId5" Type="http://schemas.openxmlformats.org/officeDocument/2006/relationships/image" Target="../media/image18.tiff"/><Relationship Id="rId4" Type="http://schemas.openxmlformats.org/officeDocument/2006/relationships/image" Target="../media/image17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tiff"/><Relationship Id="rId5" Type="http://schemas.openxmlformats.org/officeDocument/2006/relationships/image" Target="../media/image6.tiff"/><Relationship Id="rId4" Type="http://schemas.openxmlformats.org/officeDocument/2006/relationships/image" Target="../media/image21.tif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tiff"/><Relationship Id="rId3" Type="http://schemas.openxmlformats.org/officeDocument/2006/relationships/image" Target="../media/image23.tiff"/><Relationship Id="rId7" Type="http://schemas.openxmlformats.org/officeDocument/2006/relationships/image" Target="../media/image27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tiff"/><Relationship Id="rId5" Type="http://schemas.openxmlformats.org/officeDocument/2006/relationships/image" Target="../media/image25.tiff"/><Relationship Id="rId4" Type="http://schemas.openxmlformats.org/officeDocument/2006/relationships/image" Target="../media/image24.tiff"/><Relationship Id="rId9" Type="http://schemas.openxmlformats.org/officeDocument/2006/relationships/image" Target="../media/image29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tiff"/><Relationship Id="rId5" Type="http://schemas.openxmlformats.org/officeDocument/2006/relationships/image" Target="../media/image33.tiff"/><Relationship Id="rId4" Type="http://schemas.openxmlformats.org/officeDocument/2006/relationships/image" Target="../media/image32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Chevron 141"/>
          <p:cNvSpPr/>
          <p:nvPr/>
        </p:nvSpPr>
        <p:spPr>
          <a:xfrm>
            <a:off x="5313149" y="2140763"/>
            <a:ext cx="3435315" cy="2728043"/>
          </a:xfrm>
          <a:prstGeom prst="chevron">
            <a:avLst>
              <a:gd name="adj" fmla="val 9671"/>
            </a:avLst>
          </a:prstGeom>
          <a:solidFill>
            <a:schemeClr val="accent3">
              <a:lumMod val="40000"/>
              <a:lumOff val="60000"/>
            </a:schemeClr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600"/>
          </a:p>
        </p:txBody>
      </p:sp>
      <p:sp>
        <p:nvSpPr>
          <p:cNvPr id="143" name="Chevron 142"/>
          <p:cNvSpPr/>
          <p:nvPr/>
        </p:nvSpPr>
        <p:spPr>
          <a:xfrm>
            <a:off x="3550942" y="2132856"/>
            <a:ext cx="1989908" cy="2728043"/>
          </a:xfrm>
          <a:prstGeom prst="chevron">
            <a:avLst>
              <a:gd name="adj" fmla="val 15641"/>
            </a:avLst>
          </a:prstGeom>
          <a:solidFill>
            <a:schemeClr val="accent3">
              <a:lumMod val="40000"/>
              <a:lumOff val="60000"/>
            </a:schemeClr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600"/>
          </a:p>
        </p:txBody>
      </p:sp>
      <p:sp>
        <p:nvSpPr>
          <p:cNvPr id="144" name="Chevron 143"/>
          <p:cNvSpPr/>
          <p:nvPr/>
        </p:nvSpPr>
        <p:spPr>
          <a:xfrm>
            <a:off x="323528" y="2140763"/>
            <a:ext cx="3435315" cy="2728043"/>
          </a:xfrm>
          <a:prstGeom prst="chevron">
            <a:avLst>
              <a:gd name="adj" fmla="val 9671"/>
            </a:avLst>
          </a:prstGeom>
          <a:solidFill>
            <a:schemeClr val="accent3">
              <a:lumMod val="40000"/>
              <a:lumOff val="60000"/>
            </a:schemeClr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600"/>
          </a:p>
        </p:txBody>
      </p:sp>
      <p:sp>
        <p:nvSpPr>
          <p:cNvPr id="145" name="Right Arrow 144"/>
          <p:cNvSpPr/>
          <p:nvPr/>
        </p:nvSpPr>
        <p:spPr>
          <a:xfrm>
            <a:off x="3075740" y="3540368"/>
            <a:ext cx="990004" cy="307439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600">
              <a:solidFill>
                <a:schemeClr val="tx1"/>
              </a:solidFill>
            </a:endParaRPr>
          </a:p>
        </p:txBody>
      </p:sp>
      <p:pic>
        <p:nvPicPr>
          <p:cNvPr id="146" name="Picture 14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98701" y="2270194"/>
            <a:ext cx="635181" cy="483814"/>
          </a:xfrm>
          <a:prstGeom prst="rect">
            <a:avLst/>
          </a:prstGeom>
        </p:spPr>
      </p:pic>
      <p:pic>
        <p:nvPicPr>
          <p:cNvPr id="147" name="Picture 14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9667" y="3426303"/>
            <a:ext cx="568594" cy="417417"/>
          </a:xfrm>
          <a:prstGeom prst="rect">
            <a:avLst/>
          </a:prstGeom>
        </p:spPr>
      </p:pic>
      <p:pic>
        <p:nvPicPr>
          <p:cNvPr id="148" name="Picture 14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03181" y="3444621"/>
            <a:ext cx="512983" cy="399700"/>
          </a:xfrm>
          <a:prstGeom prst="rect">
            <a:avLst/>
          </a:prstGeom>
        </p:spPr>
      </p:pic>
      <p:pic>
        <p:nvPicPr>
          <p:cNvPr id="149" name="Picture 14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66247" y="2537013"/>
            <a:ext cx="635181" cy="483814"/>
          </a:xfrm>
          <a:prstGeom prst="rect">
            <a:avLst/>
          </a:prstGeom>
        </p:spPr>
      </p:pic>
      <p:pic>
        <p:nvPicPr>
          <p:cNvPr id="150" name="Picture 14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42603" y="3377396"/>
            <a:ext cx="1146839" cy="916004"/>
          </a:xfrm>
          <a:prstGeom prst="rect">
            <a:avLst/>
          </a:prstGeom>
        </p:spPr>
      </p:pic>
      <p:pic>
        <p:nvPicPr>
          <p:cNvPr id="151" name="Picture 15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00272" y="3484384"/>
            <a:ext cx="512983" cy="399700"/>
          </a:xfrm>
          <a:prstGeom prst="rect">
            <a:avLst/>
          </a:prstGeom>
        </p:spPr>
      </p:pic>
      <p:pic>
        <p:nvPicPr>
          <p:cNvPr id="152" name="Picture 15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28507" y="2275693"/>
            <a:ext cx="635181" cy="483814"/>
          </a:xfrm>
          <a:prstGeom prst="rect">
            <a:avLst/>
          </a:prstGeom>
        </p:spPr>
      </p:pic>
      <p:pic>
        <p:nvPicPr>
          <p:cNvPr id="153" name="Picture 15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58527" y="2510826"/>
            <a:ext cx="635181" cy="483814"/>
          </a:xfrm>
          <a:prstGeom prst="rect">
            <a:avLst/>
          </a:prstGeom>
        </p:spPr>
      </p:pic>
      <p:pic>
        <p:nvPicPr>
          <p:cNvPr id="154" name="Picture 15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6791" y="3391247"/>
            <a:ext cx="671814" cy="449601"/>
          </a:xfrm>
          <a:prstGeom prst="rect">
            <a:avLst/>
          </a:prstGeom>
        </p:spPr>
      </p:pic>
      <p:pic>
        <p:nvPicPr>
          <p:cNvPr id="155" name="Picture 15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06594" y="2585449"/>
            <a:ext cx="561343" cy="429277"/>
          </a:xfrm>
          <a:prstGeom prst="rect">
            <a:avLst/>
          </a:prstGeom>
        </p:spPr>
      </p:pic>
      <p:pic>
        <p:nvPicPr>
          <p:cNvPr id="156" name="Picture 15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93841" y="2565964"/>
            <a:ext cx="561343" cy="429277"/>
          </a:xfrm>
          <a:prstGeom prst="rect">
            <a:avLst/>
          </a:prstGeom>
        </p:spPr>
      </p:pic>
      <p:sp>
        <p:nvSpPr>
          <p:cNvPr id="157" name="Bent Arrow 156"/>
          <p:cNvSpPr/>
          <p:nvPr/>
        </p:nvSpPr>
        <p:spPr>
          <a:xfrm rot="16200000" flipH="1">
            <a:off x="857636" y="2658766"/>
            <a:ext cx="668647" cy="902884"/>
          </a:xfrm>
          <a:prstGeom prst="ben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600">
              <a:solidFill>
                <a:schemeClr val="tx1"/>
              </a:solidFill>
            </a:endParaRPr>
          </a:p>
        </p:txBody>
      </p:sp>
      <p:sp>
        <p:nvSpPr>
          <p:cNvPr id="158" name="U-Turn Arrow 157"/>
          <p:cNvSpPr/>
          <p:nvPr/>
        </p:nvSpPr>
        <p:spPr>
          <a:xfrm flipV="1">
            <a:off x="858130" y="3998995"/>
            <a:ext cx="7464632" cy="656311"/>
          </a:xfrm>
          <a:prstGeom prst="uturnArrow">
            <a:avLst>
              <a:gd name="adj1" fmla="val 24267"/>
              <a:gd name="adj2" fmla="val 25000"/>
              <a:gd name="adj3" fmla="val 30568"/>
              <a:gd name="adj4" fmla="val 43750"/>
              <a:gd name="adj5" fmla="val 10000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600">
              <a:solidFill>
                <a:schemeClr val="tx1"/>
              </a:solidFill>
            </a:endParaRPr>
          </a:p>
        </p:txBody>
      </p:sp>
      <p:sp>
        <p:nvSpPr>
          <p:cNvPr id="159" name="Bent Arrow 158"/>
          <p:cNvSpPr/>
          <p:nvPr/>
        </p:nvSpPr>
        <p:spPr>
          <a:xfrm flipH="1">
            <a:off x="7446014" y="2773353"/>
            <a:ext cx="837148" cy="600960"/>
          </a:xfrm>
          <a:prstGeom prst="ben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600">
              <a:solidFill>
                <a:schemeClr val="tx1"/>
              </a:solidFill>
            </a:endParaRPr>
          </a:p>
        </p:txBody>
      </p:sp>
      <p:sp>
        <p:nvSpPr>
          <p:cNvPr id="160" name="U-Turn Arrow 159"/>
          <p:cNvSpPr/>
          <p:nvPr/>
        </p:nvSpPr>
        <p:spPr>
          <a:xfrm flipV="1">
            <a:off x="2531237" y="3881650"/>
            <a:ext cx="4148118" cy="417826"/>
          </a:xfrm>
          <a:prstGeom prst="uturnArrow">
            <a:avLst>
              <a:gd name="adj1" fmla="val 35622"/>
              <a:gd name="adj2" fmla="val 25000"/>
              <a:gd name="adj3" fmla="val 34353"/>
              <a:gd name="adj4" fmla="val 43750"/>
              <a:gd name="adj5" fmla="val 10000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600">
              <a:solidFill>
                <a:schemeClr val="tx1"/>
              </a:solidFill>
            </a:endParaRPr>
          </a:p>
        </p:txBody>
      </p:sp>
      <p:sp>
        <p:nvSpPr>
          <p:cNvPr id="161" name="Left-Right Arrow 160"/>
          <p:cNvSpPr/>
          <p:nvPr/>
        </p:nvSpPr>
        <p:spPr>
          <a:xfrm>
            <a:off x="6827856" y="3508738"/>
            <a:ext cx="1089005" cy="315346"/>
          </a:xfrm>
          <a:prstGeom prst="left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600">
              <a:solidFill>
                <a:schemeClr val="tx1"/>
              </a:solidFill>
            </a:endParaRPr>
          </a:p>
        </p:txBody>
      </p:sp>
      <p:sp>
        <p:nvSpPr>
          <p:cNvPr id="162" name="Left-Right Arrow 161"/>
          <p:cNvSpPr/>
          <p:nvPr/>
        </p:nvSpPr>
        <p:spPr>
          <a:xfrm>
            <a:off x="1303632" y="3508738"/>
            <a:ext cx="1019705" cy="315346"/>
          </a:xfrm>
          <a:prstGeom prst="left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600">
              <a:solidFill>
                <a:schemeClr val="tx1"/>
              </a:solidFill>
            </a:endParaRPr>
          </a:p>
        </p:txBody>
      </p:sp>
      <p:pic>
        <p:nvPicPr>
          <p:cNvPr id="163" name="Picture 162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27941" y="2863407"/>
            <a:ext cx="1720035" cy="653689"/>
          </a:xfrm>
          <a:prstGeom prst="rect">
            <a:avLst/>
          </a:prstGeom>
        </p:spPr>
      </p:pic>
      <p:sp>
        <p:nvSpPr>
          <p:cNvPr id="164" name="Left-Right Arrow 163"/>
          <p:cNvSpPr/>
          <p:nvPr/>
        </p:nvSpPr>
        <p:spPr>
          <a:xfrm rot="16200000">
            <a:off x="6157155" y="2955499"/>
            <a:ext cx="648404" cy="394814"/>
          </a:xfrm>
          <a:prstGeom prst="left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600">
              <a:solidFill>
                <a:schemeClr val="tx1"/>
              </a:solidFill>
            </a:endParaRPr>
          </a:p>
        </p:txBody>
      </p:sp>
      <p:sp>
        <p:nvSpPr>
          <p:cNvPr id="165" name="Left-Right Arrow 164"/>
          <p:cNvSpPr/>
          <p:nvPr/>
        </p:nvSpPr>
        <p:spPr>
          <a:xfrm rot="16200000">
            <a:off x="2331786" y="2951546"/>
            <a:ext cx="656311" cy="394814"/>
          </a:xfrm>
          <a:prstGeom prst="left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600">
              <a:solidFill>
                <a:schemeClr val="tx1"/>
              </a:solidFill>
            </a:endParaRPr>
          </a:p>
        </p:txBody>
      </p:sp>
      <p:pic>
        <p:nvPicPr>
          <p:cNvPr id="166" name="Picture 16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01297" y="4354828"/>
            <a:ext cx="561003" cy="448084"/>
          </a:xfrm>
          <a:prstGeom prst="rect">
            <a:avLst/>
          </a:prstGeom>
        </p:spPr>
      </p:pic>
      <p:pic>
        <p:nvPicPr>
          <p:cNvPr id="167" name="Picture 16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47990" y="4000313"/>
            <a:ext cx="559353" cy="446767"/>
          </a:xfrm>
          <a:prstGeom prst="rect">
            <a:avLst/>
          </a:prstGeom>
        </p:spPr>
      </p:pic>
      <p:pic>
        <p:nvPicPr>
          <p:cNvPr id="168" name="Picture 167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379" y="2638928"/>
            <a:ext cx="442201" cy="353196"/>
          </a:xfrm>
          <a:prstGeom prst="rect">
            <a:avLst/>
          </a:prstGeom>
        </p:spPr>
      </p:pic>
      <p:pic>
        <p:nvPicPr>
          <p:cNvPr id="169" name="Picture 168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31710" y="2804983"/>
            <a:ext cx="442201" cy="353196"/>
          </a:xfrm>
          <a:prstGeom prst="rect">
            <a:avLst/>
          </a:prstGeom>
        </p:spPr>
      </p:pic>
      <p:pic>
        <p:nvPicPr>
          <p:cNvPr id="170" name="Picture 169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89207" y="3524554"/>
            <a:ext cx="442201" cy="353196"/>
          </a:xfrm>
          <a:prstGeom prst="rect">
            <a:avLst/>
          </a:prstGeom>
        </p:spPr>
      </p:pic>
      <p:pic>
        <p:nvPicPr>
          <p:cNvPr id="171" name="Picture 170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56083" y="3508739"/>
            <a:ext cx="442201" cy="353196"/>
          </a:xfrm>
          <a:prstGeom prst="rect">
            <a:avLst/>
          </a:prstGeom>
        </p:spPr>
      </p:pic>
      <p:sp>
        <p:nvSpPr>
          <p:cNvPr id="172" name="Right Arrow 171"/>
          <p:cNvSpPr/>
          <p:nvPr/>
        </p:nvSpPr>
        <p:spPr>
          <a:xfrm>
            <a:off x="5105248" y="3540368"/>
            <a:ext cx="990004" cy="307439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600">
              <a:solidFill>
                <a:schemeClr val="tx1"/>
              </a:solidFill>
            </a:endParaRPr>
          </a:p>
        </p:txBody>
      </p:sp>
      <p:sp>
        <p:nvSpPr>
          <p:cNvPr id="173" name="TextBox 172"/>
          <p:cNvSpPr txBox="1"/>
          <p:nvPr/>
        </p:nvSpPr>
        <p:spPr>
          <a:xfrm>
            <a:off x="7498138" y="2148671"/>
            <a:ext cx="856720" cy="2810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b="1" dirty="0"/>
              <a:t>Import</a:t>
            </a:r>
          </a:p>
        </p:txBody>
      </p:sp>
      <p:sp>
        <p:nvSpPr>
          <p:cNvPr id="174" name="TextBox 173"/>
          <p:cNvSpPr txBox="1"/>
          <p:nvPr/>
        </p:nvSpPr>
        <p:spPr>
          <a:xfrm>
            <a:off x="4006344" y="2140763"/>
            <a:ext cx="653453" cy="2810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b="1" dirty="0"/>
              <a:t>Ship</a:t>
            </a:r>
          </a:p>
        </p:txBody>
      </p:sp>
      <p:sp>
        <p:nvSpPr>
          <p:cNvPr id="175" name="TextBox 174"/>
          <p:cNvSpPr txBox="1"/>
          <p:nvPr/>
        </p:nvSpPr>
        <p:spPr>
          <a:xfrm>
            <a:off x="452229" y="2140763"/>
            <a:ext cx="866717" cy="2810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b="1" dirty="0"/>
              <a:t>Export</a:t>
            </a:r>
          </a:p>
        </p:txBody>
      </p:sp>
      <p:sp>
        <p:nvSpPr>
          <p:cNvPr id="176" name="TextBox 175"/>
          <p:cNvSpPr txBox="1"/>
          <p:nvPr/>
        </p:nvSpPr>
        <p:spPr>
          <a:xfrm>
            <a:off x="2109796" y="2962530"/>
            <a:ext cx="961685" cy="2299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/>
              <a:t>Regulators</a:t>
            </a:r>
            <a:endParaRPr lang="en-AU" sz="1200" dirty="0"/>
          </a:p>
        </p:txBody>
      </p:sp>
      <p:sp>
        <p:nvSpPr>
          <p:cNvPr id="177" name="TextBox 176"/>
          <p:cNvSpPr txBox="1"/>
          <p:nvPr/>
        </p:nvSpPr>
        <p:spPr>
          <a:xfrm>
            <a:off x="5912790" y="2933102"/>
            <a:ext cx="961685" cy="2299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/>
              <a:t>Regulators</a:t>
            </a:r>
          </a:p>
        </p:txBody>
      </p:sp>
      <p:sp>
        <p:nvSpPr>
          <p:cNvPr id="178" name="TextBox 177"/>
          <p:cNvSpPr txBox="1"/>
          <p:nvPr/>
        </p:nvSpPr>
        <p:spPr>
          <a:xfrm>
            <a:off x="4184544" y="3390128"/>
            <a:ext cx="758418" cy="2299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/>
              <a:t>Carriers</a:t>
            </a:r>
            <a:endParaRPr lang="en-AU" sz="1200" dirty="0"/>
          </a:p>
        </p:txBody>
      </p:sp>
      <p:sp>
        <p:nvSpPr>
          <p:cNvPr id="179" name="TextBox 178"/>
          <p:cNvSpPr txBox="1"/>
          <p:nvPr/>
        </p:nvSpPr>
        <p:spPr>
          <a:xfrm>
            <a:off x="2679739" y="3817126"/>
            <a:ext cx="475177" cy="2299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/>
              <a:t>3PL</a:t>
            </a:r>
            <a:endParaRPr lang="en-AU" sz="1200" dirty="0"/>
          </a:p>
        </p:txBody>
      </p:sp>
      <p:sp>
        <p:nvSpPr>
          <p:cNvPr id="180" name="TextBox 179"/>
          <p:cNvSpPr txBox="1"/>
          <p:nvPr/>
        </p:nvSpPr>
        <p:spPr>
          <a:xfrm>
            <a:off x="5827951" y="3840848"/>
            <a:ext cx="608467" cy="2299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/>
              <a:t>Agent</a:t>
            </a:r>
            <a:endParaRPr lang="en-AU" sz="1200" dirty="0"/>
          </a:p>
        </p:txBody>
      </p:sp>
      <p:sp>
        <p:nvSpPr>
          <p:cNvPr id="181" name="TextBox 180"/>
          <p:cNvSpPr txBox="1"/>
          <p:nvPr/>
        </p:nvSpPr>
        <p:spPr>
          <a:xfrm>
            <a:off x="580929" y="3785497"/>
            <a:ext cx="598471" cy="2299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/>
              <a:t>Seller</a:t>
            </a:r>
            <a:endParaRPr lang="en-AU" sz="1200" dirty="0"/>
          </a:p>
        </p:txBody>
      </p:sp>
      <p:sp>
        <p:nvSpPr>
          <p:cNvPr id="182" name="TextBox 181"/>
          <p:cNvSpPr txBox="1"/>
          <p:nvPr/>
        </p:nvSpPr>
        <p:spPr>
          <a:xfrm>
            <a:off x="7827760" y="3801312"/>
            <a:ext cx="608467" cy="2299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/>
              <a:t>Buyer</a:t>
            </a:r>
            <a:endParaRPr lang="en-AU" sz="1200" dirty="0"/>
          </a:p>
        </p:txBody>
      </p:sp>
      <p:sp>
        <p:nvSpPr>
          <p:cNvPr id="183" name="TextBox 182"/>
          <p:cNvSpPr txBox="1"/>
          <p:nvPr/>
        </p:nvSpPr>
        <p:spPr>
          <a:xfrm>
            <a:off x="5581262" y="4514920"/>
            <a:ext cx="1424866" cy="2299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/>
              <a:t>Paper certificates</a:t>
            </a:r>
          </a:p>
        </p:txBody>
      </p:sp>
      <p:sp>
        <p:nvSpPr>
          <p:cNvPr id="184" name="TextBox 183"/>
          <p:cNvSpPr txBox="1"/>
          <p:nvPr/>
        </p:nvSpPr>
        <p:spPr>
          <a:xfrm>
            <a:off x="3901176" y="4168552"/>
            <a:ext cx="1441528" cy="2299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/>
              <a:t>Paper documents</a:t>
            </a:r>
          </a:p>
        </p:txBody>
      </p:sp>
      <p:sp>
        <p:nvSpPr>
          <p:cNvPr id="185" name="Left-Right Arrow 184"/>
          <p:cNvSpPr/>
          <p:nvPr/>
        </p:nvSpPr>
        <p:spPr>
          <a:xfrm>
            <a:off x="1197967" y="5193046"/>
            <a:ext cx="1569308" cy="346328"/>
          </a:xfrm>
          <a:prstGeom prst="left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600">
              <a:solidFill>
                <a:schemeClr val="tx1"/>
              </a:solidFill>
            </a:endParaRPr>
          </a:p>
        </p:txBody>
      </p:sp>
      <p:sp>
        <p:nvSpPr>
          <p:cNvPr id="186" name="TextBox 185"/>
          <p:cNvSpPr txBox="1"/>
          <p:nvPr/>
        </p:nvSpPr>
        <p:spPr>
          <a:xfrm>
            <a:off x="1132948" y="4950286"/>
            <a:ext cx="18405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/>
              <a:t>Mostly Paper Processes</a:t>
            </a:r>
          </a:p>
        </p:txBody>
      </p:sp>
      <p:sp>
        <p:nvSpPr>
          <p:cNvPr id="187" name="Left-Right Arrow 186"/>
          <p:cNvSpPr/>
          <p:nvPr/>
        </p:nvSpPr>
        <p:spPr>
          <a:xfrm>
            <a:off x="5870893" y="5193045"/>
            <a:ext cx="1631090" cy="374766"/>
          </a:xfrm>
          <a:prstGeom prst="left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600">
              <a:solidFill>
                <a:schemeClr val="tx1"/>
              </a:solidFill>
            </a:endParaRPr>
          </a:p>
        </p:txBody>
      </p:sp>
      <p:sp>
        <p:nvSpPr>
          <p:cNvPr id="188" name="TextBox 187"/>
          <p:cNvSpPr txBox="1"/>
          <p:nvPr/>
        </p:nvSpPr>
        <p:spPr>
          <a:xfrm>
            <a:off x="5812759" y="4973367"/>
            <a:ext cx="18565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/>
              <a:t>Mostly Digital Processes</a:t>
            </a:r>
          </a:p>
        </p:txBody>
      </p:sp>
      <p:pic>
        <p:nvPicPr>
          <p:cNvPr id="193" name="Picture 19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59163" y="5193046"/>
            <a:ext cx="442201" cy="353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01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Chevron 49"/>
          <p:cNvSpPr/>
          <p:nvPr/>
        </p:nvSpPr>
        <p:spPr>
          <a:xfrm>
            <a:off x="5301428" y="2001139"/>
            <a:ext cx="3476821" cy="3188277"/>
          </a:xfrm>
          <a:prstGeom prst="chevron">
            <a:avLst>
              <a:gd name="adj" fmla="val 9671"/>
            </a:avLst>
          </a:prstGeom>
          <a:solidFill>
            <a:schemeClr val="accent3">
              <a:lumMod val="40000"/>
              <a:lumOff val="60000"/>
            </a:schemeClr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600"/>
          </a:p>
        </p:txBody>
      </p:sp>
      <p:sp>
        <p:nvSpPr>
          <p:cNvPr id="51" name="Chevron 50"/>
          <p:cNvSpPr/>
          <p:nvPr/>
        </p:nvSpPr>
        <p:spPr>
          <a:xfrm>
            <a:off x="3517929" y="1993323"/>
            <a:ext cx="2013951" cy="3188277"/>
          </a:xfrm>
          <a:prstGeom prst="chevron">
            <a:avLst>
              <a:gd name="adj" fmla="val 15641"/>
            </a:avLst>
          </a:prstGeom>
          <a:solidFill>
            <a:schemeClr val="accent3">
              <a:lumMod val="40000"/>
              <a:lumOff val="60000"/>
            </a:schemeClr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600"/>
          </a:p>
        </p:txBody>
      </p:sp>
      <p:sp>
        <p:nvSpPr>
          <p:cNvPr id="52" name="Chevron 51"/>
          <p:cNvSpPr/>
          <p:nvPr/>
        </p:nvSpPr>
        <p:spPr>
          <a:xfrm>
            <a:off x="251520" y="2001139"/>
            <a:ext cx="3476821" cy="3188277"/>
          </a:xfrm>
          <a:prstGeom prst="chevron">
            <a:avLst>
              <a:gd name="adj" fmla="val 9671"/>
            </a:avLst>
          </a:prstGeom>
          <a:solidFill>
            <a:schemeClr val="accent3">
              <a:lumMod val="40000"/>
              <a:lumOff val="60000"/>
            </a:schemeClr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600"/>
          </a:p>
        </p:txBody>
      </p:sp>
      <p:sp>
        <p:nvSpPr>
          <p:cNvPr id="53" name="Right Arrow 52"/>
          <p:cNvSpPr/>
          <p:nvPr/>
        </p:nvSpPr>
        <p:spPr>
          <a:xfrm>
            <a:off x="3061336" y="3692919"/>
            <a:ext cx="1001965" cy="303849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600">
              <a:solidFill>
                <a:schemeClr val="tx1"/>
              </a:solidFill>
            </a:endParaRPr>
          </a:p>
        </p:txBody>
      </p:sp>
      <p:pic>
        <p:nvPicPr>
          <p:cNvPr id="54" name="Picture 5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9049" y="3570688"/>
            <a:ext cx="575464" cy="412543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80651" y="3598289"/>
            <a:ext cx="519180" cy="395033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1389" y="3671457"/>
            <a:ext cx="1160695" cy="905308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23620" y="3637589"/>
            <a:ext cx="519180" cy="395033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90132" y="3659500"/>
            <a:ext cx="679930" cy="396579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5850" y="3005501"/>
            <a:ext cx="1740817" cy="646057"/>
          </a:xfrm>
          <a:prstGeom prst="rect">
            <a:avLst/>
          </a:prstGeom>
        </p:spPr>
      </p:pic>
      <p:sp>
        <p:nvSpPr>
          <p:cNvPr id="62" name="Right Arrow 61"/>
          <p:cNvSpPr/>
          <p:nvPr/>
        </p:nvSpPr>
        <p:spPr>
          <a:xfrm>
            <a:off x="5115366" y="3692919"/>
            <a:ext cx="1001965" cy="303849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600">
              <a:solidFill>
                <a:schemeClr val="tx1"/>
              </a:solidFill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7528584" y="2008953"/>
            <a:ext cx="867071" cy="277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b="1" dirty="0"/>
              <a:t>Import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4073444" y="1988840"/>
            <a:ext cx="661348" cy="277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b="1" dirty="0"/>
              <a:t>Ship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381775" y="2001139"/>
            <a:ext cx="877189" cy="277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b="1" dirty="0"/>
              <a:t>Export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4207165" y="3587461"/>
            <a:ext cx="767582" cy="2272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/>
              <a:t>Carriers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6090316" y="3999387"/>
            <a:ext cx="615819" cy="2272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/>
              <a:t>Agent</a:t>
            </a:r>
            <a:endParaRPr lang="en-AU" sz="1200" dirty="0"/>
          </a:p>
        </p:txBody>
      </p:sp>
      <p:sp>
        <p:nvSpPr>
          <p:cNvPr id="70" name="TextBox 69"/>
          <p:cNvSpPr txBox="1"/>
          <p:nvPr/>
        </p:nvSpPr>
        <p:spPr>
          <a:xfrm>
            <a:off x="7456794" y="4036286"/>
            <a:ext cx="615819" cy="2272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/>
              <a:t>Buyer</a:t>
            </a:r>
            <a:endParaRPr lang="en-AU" sz="1200" dirty="0"/>
          </a:p>
        </p:txBody>
      </p:sp>
      <p:sp>
        <p:nvSpPr>
          <p:cNvPr id="71" name="Rounded Rectangle 70"/>
          <p:cNvSpPr/>
          <p:nvPr/>
        </p:nvSpPr>
        <p:spPr>
          <a:xfrm>
            <a:off x="719079" y="2299178"/>
            <a:ext cx="2483859" cy="87370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600"/>
          </a:p>
        </p:txBody>
      </p:sp>
      <p:pic>
        <p:nvPicPr>
          <p:cNvPr id="72" name="Picture 7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42310" y="2526934"/>
            <a:ext cx="642856" cy="478165"/>
          </a:xfrm>
          <a:prstGeom prst="rect">
            <a:avLst/>
          </a:prstGeom>
        </p:spPr>
      </p:pic>
      <p:pic>
        <p:nvPicPr>
          <p:cNvPr id="73" name="Picture 7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02609" y="2551511"/>
            <a:ext cx="642856" cy="478165"/>
          </a:xfrm>
          <a:prstGeom prst="rect">
            <a:avLst/>
          </a:prstGeom>
        </p:spPr>
      </p:pic>
      <p:pic>
        <p:nvPicPr>
          <p:cNvPr id="74" name="Picture 7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0748" y="2592687"/>
            <a:ext cx="568125" cy="424265"/>
          </a:xfrm>
          <a:prstGeom prst="rect">
            <a:avLst/>
          </a:prstGeom>
        </p:spPr>
      </p:pic>
      <p:sp>
        <p:nvSpPr>
          <p:cNvPr id="75" name="TextBox 74"/>
          <p:cNvSpPr txBox="1"/>
          <p:nvPr/>
        </p:nvSpPr>
        <p:spPr>
          <a:xfrm>
            <a:off x="1043563" y="2269126"/>
            <a:ext cx="18886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/>
              <a:t>National Single  </a:t>
            </a:r>
            <a:r>
              <a:rPr lang="en-AU" sz="1200" dirty="0"/>
              <a:t>Window</a:t>
            </a:r>
          </a:p>
        </p:txBody>
      </p:sp>
      <p:sp>
        <p:nvSpPr>
          <p:cNvPr id="76" name="Left-Right Arrow 75"/>
          <p:cNvSpPr/>
          <p:nvPr/>
        </p:nvSpPr>
        <p:spPr>
          <a:xfrm>
            <a:off x="3270778" y="2751405"/>
            <a:ext cx="2447333" cy="311663"/>
          </a:xfrm>
          <a:prstGeom prst="left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600">
              <a:solidFill>
                <a:schemeClr val="tx1"/>
              </a:solidFill>
            </a:endParaRPr>
          </a:p>
        </p:txBody>
      </p:sp>
      <p:sp>
        <p:nvSpPr>
          <p:cNvPr id="78" name="Rounded Rectangle 77"/>
          <p:cNvSpPr/>
          <p:nvPr/>
        </p:nvSpPr>
        <p:spPr>
          <a:xfrm>
            <a:off x="5749707" y="2300762"/>
            <a:ext cx="2483859" cy="87370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600"/>
          </a:p>
        </p:txBody>
      </p:sp>
      <p:pic>
        <p:nvPicPr>
          <p:cNvPr id="79" name="Picture 7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97653" y="2491447"/>
            <a:ext cx="642856" cy="478165"/>
          </a:xfrm>
          <a:prstGeom prst="rect">
            <a:avLst/>
          </a:prstGeom>
        </p:spPr>
      </p:pic>
      <p:pic>
        <p:nvPicPr>
          <p:cNvPr id="80" name="Picture 7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33238" y="2540795"/>
            <a:ext cx="642856" cy="478165"/>
          </a:xfrm>
          <a:prstGeom prst="rect">
            <a:avLst/>
          </a:prstGeom>
        </p:spPr>
      </p:pic>
      <p:pic>
        <p:nvPicPr>
          <p:cNvPr id="81" name="Picture 8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51378" y="2594271"/>
            <a:ext cx="568125" cy="424265"/>
          </a:xfrm>
          <a:prstGeom prst="rect">
            <a:avLst/>
          </a:prstGeom>
        </p:spPr>
      </p:pic>
      <p:sp>
        <p:nvSpPr>
          <p:cNvPr id="84" name="Left-Right Arrow 83"/>
          <p:cNvSpPr/>
          <p:nvPr/>
        </p:nvSpPr>
        <p:spPr>
          <a:xfrm rot="16200000">
            <a:off x="7556376" y="3302960"/>
            <a:ext cx="396580" cy="277905"/>
          </a:xfrm>
          <a:prstGeom prst="leftRightArrow">
            <a:avLst>
              <a:gd name="adj1" fmla="val 46207"/>
              <a:gd name="adj2" fmla="val 50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600">
              <a:solidFill>
                <a:schemeClr val="tx1"/>
              </a:solidFill>
            </a:endParaRPr>
          </a:p>
        </p:txBody>
      </p:sp>
      <p:sp>
        <p:nvSpPr>
          <p:cNvPr id="86" name="Rounded Rectangle 85"/>
          <p:cNvSpPr/>
          <p:nvPr/>
        </p:nvSpPr>
        <p:spPr>
          <a:xfrm>
            <a:off x="3450306" y="2334831"/>
            <a:ext cx="2114148" cy="35159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600"/>
          </a:p>
        </p:txBody>
      </p:sp>
      <p:sp>
        <p:nvSpPr>
          <p:cNvPr id="87" name="TextBox 86"/>
          <p:cNvSpPr txBox="1"/>
          <p:nvPr/>
        </p:nvSpPr>
        <p:spPr>
          <a:xfrm>
            <a:off x="3675944" y="2356117"/>
            <a:ext cx="15840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/>
              <a:t>Inter-customs ledger</a:t>
            </a:r>
          </a:p>
        </p:txBody>
      </p:sp>
      <p:sp>
        <p:nvSpPr>
          <p:cNvPr id="89" name="Rounded Rectangle 88"/>
          <p:cNvSpPr/>
          <p:nvPr/>
        </p:nvSpPr>
        <p:spPr>
          <a:xfrm>
            <a:off x="959466" y="3050694"/>
            <a:ext cx="627486" cy="182436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dirty="0"/>
              <a:t>API</a:t>
            </a:r>
          </a:p>
        </p:txBody>
      </p:sp>
      <p:sp>
        <p:nvSpPr>
          <p:cNvPr id="90" name="Rounded Rectangle 89"/>
          <p:cNvSpPr/>
          <p:nvPr/>
        </p:nvSpPr>
        <p:spPr>
          <a:xfrm>
            <a:off x="2270892" y="3065044"/>
            <a:ext cx="627486" cy="182436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dirty="0"/>
              <a:t>API</a:t>
            </a:r>
          </a:p>
        </p:txBody>
      </p:sp>
      <p:sp>
        <p:nvSpPr>
          <p:cNvPr id="91" name="Rounded Rectangle 90"/>
          <p:cNvSpPr/>
          <p:nvPr/>
        </p:nvSpPr>
        <p:spPr>
          <a:xfrm>
            <a:off x="6086903" y="3052744"/>
            <a:ext cx="627486" cy="182436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dirty="0"/>
              <a:t>API</a:t>
            </a:r>
          </a:p>
        </p:txBody>
      </p:sp>
      <p:sp>
        <p:nvSpPr>
          <p:cNvPr id="92" name="Rounded Rectangle 91"/>
          <p:cNvSpPr/>
          <p:nvPr/>
        </p:nvSpPr>
        <p:spPr>
          <a:xfrm>
            <a:off x="7398329" y="3067093"/>
            <a:ext cx="627486" cy="182436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dirty="0"/>
              <a:t>API</a:t>
            </a:r>
          </a:p>
        </p:txBody>
      </p:sp>
      <p:sp>
        <p:nvSpPr>
          <p:cNvPr id="110" name="TextBox 109"/>
          <p:cNvSpPr txBox="1"/>
          <p:nvPr/>
        </p:nvSpPr>
        <p:spPr>
          <a:xfrm>
            <a:off x="6064525" y="2285601"/>
            <a:ext cx="18886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/>
              <a:t>National Single  </a:t>
            </a:r>
            <a:r>
              <a:rPr lang="en-AU" sz="1200" dirty="0"/>
              <a:t>Window</a:t>
            </a:r>
          </a:p>
        </p:txBody>
      </p:sp>
      <p:sp>
        <p:nvSpPr>
          <p:cNvPr id="104" name="Left-Right Arrow 103"/>
          <p:cNvSpPr/>
          <p:nvPr/>
        </p:nvSpPr>
        <p:spPr>
          <a:xfrm>
            <a:off x="1648748" y="3723771"/>
            <a:ext cx="631052" cy="221140"/>
          </a:xfrm>
          <a:prstGeom prst="left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600">
              <a:solidFill>
                <a:schemeClr val="tx1"/>
              </a:solidFill>
            </a:endParaRPr>
          </a:p>
        </p:txBody>
      </p:sp>
      <p:sp>
        <p:nvSpPr>
          <p:cNvPr id="105" name="Left-Right Arrow 104"/>
          <p:cNvSpPr/>
          <p:nvPr/>
        </p:nvSpPr>
        <p:spPr>
          <a:xfrm>
            <a:off x="6813946" y="3757337"/>
            <a:ext cx="631052" cy="221140"/>
          </a:xfrm>
          <a:prstGeom prst="left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600">
              <a:solidFill>
                <a:schemeClr val="tx1"/>
              </a:solidFill>
            </a:endParaRPr>
          </a:p>
        </p:txBody>
      </p:sp>
      <p:sp>
        <p:nvSpPr>
          <p:cNvPr id="112" name="U-Turn Arrow 111">
            <a:extLst>
              <a:ext uri="{FF2B5EF4-FFF2-40B4-BE49-F238E27FC236}">
                <a16:creationId xmlns:a16="http://schemas.microsoft.com/office/drawing/2014/main" id="{24502A2B-A438-CA45-B59C-7F41DA5B7C76}"/>
              </a:ext>
            </a:extLst>
          </p:cNvPr>
          <p:cNvSpPr/>
          <p:nvPr/>
        </p:nvSpPr>
        <p:spPr>
          <a:xfrm flipV="1">
            <a:off x="1119973" y="4251572"/>
            <a:ext cx="6789823" cy="796199"/>
          </a:xfrm>
          <a:prstGeom prst="uturnArrow">
            <a:avLst>
              <a:gd name="adj1" fmla="val 17933"/>
              <a:gd name="adj2" fmla="val 21278"/>
              <a:gd name="adj3" fmla="val 22351"/>
              <a:gd name="adj4" fmla="val 43750"/>
              <a:gd name="adj5" fmla="val 100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600">
              <a:solidFill>
                <a:schemeClr val="tx1"/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2441384" y="3975942"/>
            <a:ext cx="480919" cy="2272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/>
              <a:t>3PL</a:t>
            </a:r>
            <a:endParaRPr lang="en-AU" sz="1200" dirty="0"/>
          </a:p>
        </p:txBody>
      </p:sp>
      <p:sp>
        <p:nvSpPr>
          <p:cNvPr id="69" name="TextBox 68"/>
          <p:cNvSpPr txBox="1"/>
          <p:nvPr/>
        </p:nvSpPr>
        <p:spPr>
          <a:xfrm>
            <a:off x="926007" y="3982669"/>
            <a:ext cx="605702" cy="2272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/>
              <a:t>Seller</a:t>
            </a:r>
            <a:endParaRPr lang="en-AU" sz="1200" dirty="0"/>
          </a:p>
        </p:txBody>
      </p:sp>
      <p:sp>
        <p:nvSpPr>
          <p:cNvPr id="119" name="Left-Right Arrow 118">
            <a:extLst>
              <a:ext uri="{FF2B5EF4-FFF2-40B4-BE49-F238E27FC236}">
                <a16:creationId xmlns:a16="http://schemas.microsoft.com/office/drawing/2014/main" id="{88D9B1E3-E89C-9246-8971-687CCD6E3889}"/>
              </a:ext>
            </a:extLst>
          </p:cNvPr>
          <p:cNvSpPr/>
          <p:nvPr/>
        </p:nvSpPr>
        <p:spPr>
          <a:xfrm rot="16200000">
            <a:off x="6101542" y="3333513"/>
            <a:ext cx="396580" cy="277905"/>
          </a:xfrm>
          <a:prstGeom prst="leftRightArrow">
            <a:avLst>
              <a:gd name="adj1" fmla="val 46207"/>
              <a:gd name="adj2" fmla="val 50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600">
              <a:solidFill>
                <a:schemeClr val="tx1"/>
              </a:solidFill>
            </a:endParaRPr>
          </a:p>
        </p:txBody>
      </p:sp>
      <p:sp>
        <p:nvSpPr>
          <p:cNvPr id="120" name="Left-Right Arrow 119">
            <a:extLst>
              <a:ext uri="{FF2B5EF4-FFF2-40B4-BE49-F238E27FC236}">
                <a16:creationId xmlns:a16="http://schemas.microsoft.com/office/drawing/2014/main" id="{CAA20055-D620-0343-A275-848BAC66AF24}"/>
              </a:ext>
            </a:extLst>
          </p:cNvPr>
          <p:cNvSpPr/>
          <p:nvPr/>
        </p:nvSpPr>
        <p:spPr>
          <a:xfrm rot="16200000">
            <a:off x="2417408" y="3331456"/>
            <a:ext cx="396580" cy="277905"/>
          </a:xfrm>
          <a:prstGeom prst="leftRightArrow">
            <a:avLst>
              <a:gd name="adj1" fmla="val 46207"/>
              <a:gd name="adj2" fmla="val 50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600">
              <a:solidFill>
                <a:schemeClr val="tx1"/>
              </a:solidFill>
            </a:endParaRPr>
          </a:p>
        </p:txBody>
      </p:sp>
      <p:sp>
        <p:nvSpPr>
          <p:cNvPr id="121" name="Left-Right Arrow 120">
            <a:extLst>
              <a:ext uri="{FF2B5EF4-FFF2-40B4-BE49-F238E27FC236}">
                <a16:creationId xmlns:a16="http://schemas.microsoft.com/office/drawing/2014/main" id="{3F910FC9-E128-2C48-AD78-EF0343B8D6C1}"/>
              </a:ext>
            </a:extLst>
          </p:cNvPr>
          <p:cNvSpPr/>
          <p:nvPr/>
        </p:nvSpPr>
        <p:spPr>
          <a:xfrm rot="16200000">
            <a:off x="1041337" y="3302960"/>
            <a:ext cx="396580" cy="277905"/>
          </a:xfrm>
          <a:prstGeom prst="leftRightArrow">
            <a:avLst>
              <a:gd name="adj1" fmla="val 46207"/>
              <a:gd name="adj2" fmla="val 50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600">
              <a:solidFill>
                <a:schemeClr val="tx1"/>
              </a:solidFill>
            </a:endParaRPr>
          </a:p>
        </p:txBody>
      </p:sp>
      <p:sp>
        <p:nvSpPr>
          <p:cNvPr id="124" name="U-Turn Arrow 123">
            <a:extLst>
              <a:ext uri="{FF2B5EF4-FFF2-40B4-BE49-F238E27FC236}">
                <a16:creationId xmlns:a16="http://schemas.microsoft.com/office/drawing/2014/main" id="{10207CD3-8FF9-D04E-84B0-C1F4D698E7C7}"/>
              </a:ext>
            </a:extLst>
          </p:cNvPr>
          <p:cNvSpPr/>
          <p:nvPr/>
        </p:nvSpPr>
        <p:spPr>
          <a:xfrm flipV="1">
            <a:off x="2600457" y="4263558"/>
            <a:ext cx="3919045" cy="779100"/>
          </a:xfrm>
          <a:prstGeom prst="uturnArrow">
            <a:avLst>
              <a:gd name="adj1" fmla="val 17574"/>
              <a:gd name="adj2" fmla="val 21197"/>
              <a:gd name="adj3" fmla="val 22141"/>
              <a:gd name="adj4" fmla="val 43750"/>
              <a:gd name="adj5" fmla="val 100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600">
              <a:solidFill>
                <a:schemeClr val="tx1"/>
              </a:solidFill>
            </a:endParaRPr>
          </a:p>
        </p:txBody>
      </p:sp>
      <p:sp>
        <p:nvSpPr>
          <p:cNvPr id="94" name="Rounded Rectangle 93"/>
          <p:cNvSpPr/>
          <p:nvPr/>
        </p:nvSpPr>
        <p:spPr>
          <a:xfrm>
            <a:off x="907925" y="4561492"/>
            <a:ext cx="2145152" cy="28412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600"/>
          </a:p>
        </p:txBody>
      </p:sp>
      <p:sp>
        <p:nvSpPr>
          <p:cNvPr id="95" name="TextBox 94"/>
          <p:cNvSpPr txBox="1"/>
          <p:nvPr/>
        </p:nvSpPr>
        <p:spPr>
          <a:xfrm>
            <a:off x="1075372" y="4561492"/>
            <a:ext cx="19174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200" dirty="0"/>
              <a:t>National Identity Platform</a:t>
            </a:r>
          </a:p>
        </p:txBody>
      </p:sp>
      <p:sp>
        <p:nvSpPr>
          <p:cNvPr id="98" name="Rounded Rectangle 97"/>
          <p:cNvSpPr/>
          <p:nvPr/>
        </p:nvSpPr>
        <p:spPr>
          <a:xfrm>
            <a:off x="3361926" y="4553612"/>
            <a:ext cx="2254422" cy="28412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600"/>
          </a:p>
        </p:txBody>
      </p:sp>
      <p:sp>
        <p:nvSpPr>
          <p:cNvPr id="99" name="TextBox 98"/>
          <p:cNvSpPr txBox="1"/>
          <p:nvPr/>
        </p:nvSpPr>
        <p:spPr>
          <a:xfrm>
            <a:off x="3624077" y="4553557"/>
            <a:ext cx="16104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/>
              <a:t>Trade Data Pipelines</a:t>
            </a:r>
          </a:p>
        </p:txBody>
      </p:sp>
      <p:pic>
        <p:nvPicPr>
          <p:cNvPr id="102" name="Picture 10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5530" y="4643033"/>
            <a:ext cx="538657" cy="336317"/>
          </a:xfrm>
          <a:prstGeom prst="rect">
            <a:avLst/>
          </a:prstGeom>
        </p:spPr>
      </p:pic>
      <p:sp>
        <p:nvSpPr>
          <p:cNvPr id="113" name="Rounded Rectangle 112">
            <a:extLst>
              <a:ext uri="{FF2B5EF4-FFF2-40B4-BE49-F238E27FC236}">
                <a16:creationId xmlns:a16="http://schemas.microsoft.com/office/drawing/2014/main" id="{C402C520-52B3-9045-AB17-A2A6C9E6EC82}"/>
              </a:ext>
            </a:extLst>
          </p:cNvPr>
          <p:cNvSpPr/>
          <p:nvPr/>
        </p:nvSpPr>
        <p:spPr>
          <a:xfrm>
            <a:off x="5844362" y="4555429"/>
            <a:ext cx="2254421" cy="28179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600"/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182F56DE-0B12-7A46-A3DE-A96375031C18}"/>
              </a:ext>
            </a:extLst>
          </p:cNvPr>
          <p:cNvSpPr txBox="1"/>
          <p:nvPr/>
        </p:nvSpPr>
        <p:spPr>
          <a:xfrm>
            <a:off x="5888987" y="4553344"/>
            <a:ext cx="19804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200" dirty="0"/>
              <a:t>National Identity Platform</a:t>
            </a:r>
          </a:p>
        </p:txBody>
      </p:sp>
      <p:pic>
        <p:nvPicPr>
          <p:cNvPr id="118" name="Picture 117">
            <a:extLst>
              <a:ext uri="{FF2B5EF4-FFF2-40B4-BE49-F238E27FC236}">
                <a16:creationId xmlns:a16="http://schemas.microsoft.com/office/drawing/2014/main" id="{125470AA-2551-3D43-BE48-FADEA3247940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57001" y="4639018"/>
            <a:ext cx="538657" cy="336317"/>
          </a:xfrm>
          <a:prstGeom prst="rect">
            <a:avLst/>
          </a:prstGeom>
        </p:spPr>
      </p:pic>
      <p:sp>
        <p:nvSpPr>
          <p:cNvPr id="125" name="TextBox 124">
            <a:extLst>
              <a:ext uri="{FF2B5EF4-FFF2-40B4-BE49-F238E27FC236}">
                <a16:creationId xmlns:a16="http://schemas.microsoft.com/office/drawing/2014/main" id="{9ECDE168-36D6-A24F-AC52-5944D0D4F6D5}"/>
              </a:ext>
            </a:extLst>
          </p:cNvPr>
          <p:cNvSpPr txBox="1"/>
          <p:nvPr/>
        </p:nvSpPr>
        <p:spPr>
          <a:xfrm>
            <a:off x="3855889" y="2762864"/>
            <a:ext cx="13179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/>
              <a:t>Regulatory Docs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3D73FE0F-4059-E543-A790-BA15A81F57FB}"/>
              </a:ext>
            </a:extLst>
          </p:cNvPr>
          <p:cNvSpPr txBox="1"/>
          <p:nvPr/>
        </p:nvSpPr>
        <p:spPr>
          <a:xfrm>
            <a:off x="3415216" y="4819130"/>
            <a:ext cx="24419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/>
              <a:t>Trade, Transport &amp; Finance Docs</a:t>
            </a:r>
          </a:p>
        </p:txBody>
      </p:sp>
    </p:spTree>
    <p:extLst>
      <p:ext uri="{BB962C8B-B14F-4D97-AF65-F5344CB8AC3E}">
        <p14:creationId xmlns:p14="http://schemas.microsoft.com/office/powerpoint/2010/main" val="1912439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 60">
            <a:extLst>
              <a:ext uri="{FF2B5EF4-FFF2-40B4-BE49-F238E27FC236}">
                <a16:creationId xmlns:a16="http://schemas.microsoft.com/office/drawing/2014/main" id="{A1269FA7-D2C6-0143-90EF-CED73699243C}"/>
              </a:ext>
            </a:extLst>
          </p:cNvPr>
          <p:cNvSpPr/>
          <p:nvPr/>
        </p:nvSpPr>
        <p:spPr>
          <a:xfrm>
            <a:off x="4722762" y="1818860"/>
            <a:ext cx="2843820" cy="350089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00" b="1" dirty="0">
                <a:solidFill>
                  <a:schemeClr val="accent1">
                    <a:lumMod val="50000"/>
                  </a:schemeClr>
                </a:solidFill>
              </a:rPr>
              <a:t>Country B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BC7C4879-9917-5049-BBD1-0480C6F0C796}"/>
              </a:ext>
            </a:extLst>
          </p:cNvPr>
          <p:cNvSpPr/>
          <p:nvPr/>
        </p:nvSpPr>
        <p:spPr>
          <a:xfrm>
            <a:off x="516376" y="1818860"/>
            <a:ext cx="2843820" cy="35113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00" b="1" dirty="0">
                <a:solidFill>
                  <a:schemeClr val="accent1">
                    <a:lumMod val="50000"/>
                  </a:schemeClr>
                </a:solidFill>
              </a:rPr>
              <a:t>Country A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D105D0E9-3F58-8946-9E84-7D8C85681824}"/>
              </a:ext>
            </a:extLst>
          </p:cNvPr>
          <p:cNvSpPr/>
          <p:nvPr/>
        </p:nvSpPr>
        <p:spPr>
          <a:xfrm>
            <a:off x="775989" y="2686550"/>
            <a:ext cx="2399354" cy="57858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900" dirty="0">
                <a:solidFill>
                  <a:schemeClr val="accent1">
                    <a:lumMod val="50000"/>
                  </a:schemeClr>
                </a:solidFill>
              </a:rPr>
              <a:t>Application Layer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1E626607-5A1A-9F49-BD25-31C3AE266535}"/>
              </a:ext>
            </a:extLst>
          </p:cNvPr>
          <p:cNvSpPr/>
          <p:nvPr/>
        </p:nvSpPr>
        <p:spPr>
          <a:xfrm>
            <a:off x="784712" y="3681360"/>
            <a:ext cx="2399354" cy="57858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1">
                    <a:lumMod val="50000"/>
                  </a:schemeClr>
                </a:solidFill>
              </a:rPr>
              <a:t>ICL Node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7EC295B9-A8FD-604E-A9EB-0D72A700D4AC}"/>
              </a:ext>
            </a:extLst>
          </p:cNvPr>
          <p:cNvSpPr/>
          <p:nvPr/>
        </p:nvSpPr>
        <p:spPr>
          <a:xfrm>
            <a:off x="636085" y="4633952"/>
            <a:ext cx="6823281" cy="57858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100" b="1" dirty="0">
                <a:solidFill>
                  <a:schemeClr val="accent1">
                    <a:lumMod val="50000"/>
                  </a:schemeClr>
                </a:solidFill>
              </a:rPr>
              <a:t>Channels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39340E1F-DF8C-7646-ADB0-F96A649CDF22}"/>
              </a:ext>
            </a:extLst>
          </p:cNvPr>
          <p:cNvSpPr/>
          <p:nvPr/>
        </p:nvSpPr>
        <p:spPr>
          <a:xfrm>
            <a:off x="4918680" y="2686550"/>
            <a:ext cx="2399354" cy="57858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900" dirty="0">
                <a:solidFill>
                  <a:schemeClr val="accent1">
                    <a:lumMod val="50000"/>
                  </a:schemeClr>
                </a:solidFill>
              </a:rPr>
              <a:t>Application Layer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B9132204-6159-134F-894B-41872307E2AB}"/>
              </a:ext>
            </a:extLst>
          </p:cNvPr>
          <p:cNvSpPr/>
          <p:nvPr/>
        </p:nvSpPr>
        <p:spPr>
          <a:xfrm>
            <a:off x="4934993" y="3705680"/>
            <a:ext cx="2399354" cy="57858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1">
                    <a:lumMod val="50000"/>
                  </a:schemeClr>
                </a:solidFill>
              </a:rPr>
              <a:t>ICL Node</a:t>
            </a:r>
          </a:p>
        </p:txBody>
      </p:sp>
      <p:sp>
        <p:nvSpPr>
          <p:cNvPr id="100" name="Can 99">
            <a:extLst>
              <a:ext uri="{FF2B5EF4-FFF2-40B4-BE49-F238E27FC236}">
                <a16:creationId xmlns:a16="http://schemas.microsoft.com/office/drawing/2014/main" id="{D6C054E0-3DA3-B348-A369-EE01550D52AA}"/>
              </a:ext>
            </a:extLst>
          </p:cNvPr>
          <p:cNvSpPr/>
          <p:nvPr/>
        </p:nvSpPr>
        <p:spPr>
          <a:xfrm>
            <a:off x="953184" y="3753251"/>
            <a:ext cx="783438" cy="309563"/>
          </a:xfrm>
          <a:prstGeom prst="can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36000" bIns="0" rtlCol="0" anchor="ctr"/>
          <a:lstStyle/>
          <a:p>
            <a:pPr algn="ctr"/>
            <a:r>
              <a:rPr lang="en-US" sz="900" dirty="0"/>
              <a:t>Repository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87DED5C1-A3F3-3547-8B9F-AADABC258B78}"/>
              </a:ext>
            </a:extLst>
          </p:cNvPr>
          <p:cNvSpPr/>
          <p:nvPr/>
        </p:nvSpPr>
        <p:spPr>
          <a:xfrm>
            <a:off x="1984319" y="3802833"/>
            <a:ext cx="1066143" cy="229748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0" rIns="36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/>
              <a:t>ICL Router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B632B4AB-4982-5345-AF79-E6E4B0EF6347}"/>
              </a:ext>
            </a:extLst>
          </p:cNvPr>
          <p:cNvSpPr/>
          <p:nvPr/>
        </p:nvSpPr>
        <p:spPr>
          <a:xfrm>
            <a:off x="990990" y="2937057"/>
            <a:ext cx="736910" cy="27298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0" rIns="3600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bg1"/>
                </a:solidFill>
              </a:rPr>
              <a:t>Single windows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933DD153-2166-7748-A4EE-9286FEC217E2}"/>
              </a:ext>
            </a:extLst>
          </p:cNvPr>
          <p:cNvSpPr/>
          <p:nvPr/>
        </p:nvSpPr>
        <p:spPr>
          <a:xfrm>
            <a:off x="2160521" y="2937057"/>
            <a:ext cx="736910" cy="27298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0" rIns="36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bg1"/>
                </a:solidFill>
              </a:rPr>
              <a:t>Trade Apps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75E5325E-B865-F240-B065-4AD68562E305}"/>
              </a:ext>
            </a:extLst>
          </p:cNvPr>
          <p:cNvSpPr/>
          <p:nvPr/>
        </p:nvSpPr>
        <p:spPr>
          <a:xfrm>
            <a:off x="5166377" y="2927662"/>
            <a:ext cx="736910" cy="27298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0" rIns="3600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bg1"/>
                </a:solidFill>
              </a:rPr>
              <a:t>Single windows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DA9EE0C6-34CC-3A4E-8492-1B3469D0C0F4}"/>
              </a:ext>
            </a:extLst>
          </p:cNvPr>
          <p:cNvSpPr/>
          <p:nvPr/>
        </p:nvSpPr>
        <p:spPr>
          <a:xfrm>
            <a:off x="6335910" y="2927662"/>
            <a:ext cx="736910" cy="27298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0" rIns="36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bg1"/>
                </a:solidFill>
              </a:rPr>
              <a:t>Trade Apps</a:t>
            </a:r>
          </a:p>
        </p:txBody>
      </p:sp>
      <p:sp>
        <p:nvSpPr>
          <p:cNvPr id="109" name="Can 108">
            <a:extLst>
              <a:ext uri="{FF2B5EF4-FFF2-40B4-BE49-F238E27FC236}">
                <a16:creationId xmlns:a16="http://schemas.microsoft.com/office/drawing/2014/main" id="{F442C04C-45BC-0344-993A-AD3D9665AA89}"/>
              </a:ext>
            </a:extLst>
          </p:cNvPr>
          <p:cNvSpPr/>
          <p:nvPr/>
        </p:nvSpPr>
        <p:spPr>
          <a:xfrm>
            <a:off x="6434952" y="3776010"/>
            <a:ext cx="783438" cy="309563"/>
          </a:xfrm>
          <a:prstGeom prst="can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36000" bIns="0" rtlCol="0" anchor="ctr"/>
          <a:lstStyle/>
          <a:p>
            <a:pPr algn="ctr"/>
            <a:r>
              <a:rPr lang="en-US" sz="900" dirty="0"/>
              <a:t>Repository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D60292FC-FE12-C84D-B50A-F71D4259FED7}"/>
              </a:ext>
            </a:extLst>
          </p:cNvPr>
          <p:cNvSpPr/>
          <p:nvPr/>
        </p:nvSpPr>
        <p:spPr>
          <a:xfrm>
            <a:off x="5068527" y="3815919"/>
            <a:ext cx="1066143" cy="229748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0" rIns="36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/>
              <a:t>ICL Router</a:t>
            </a: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51EB223A-790B-B14F-8FBE-6C6229D8BA6D}"/>
              </a:ext>
            </a:extLst>
          </p:cNvPr>
          <p:cNvSpPr/>
          <p:nvPr/>
        </p:nvSpPr>
        <p:spPr>
          <a:xfrm>
            <a:off x="1055295" y="2518271"/>
            <a:ext cx="736910" cy="203655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0" rIns="36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 err="1">
                <a:solidFill>
                  <a:schemeClr val="accent1"/>
                </a:solidFill>
              </a:rPr>
              <a:t>CoO</a:t>
            </a:r>
            <a:r>
              <a:rPr lang="en-US" sz="900" dirty="0">
                <a:solidFill>
                  <a:schemeClr val="accent1"/>
                </a:solidFill>
              </a:rPr>
              <a:t> API</a:t>
            </a: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724214D5-AB68-5544-822B-949809B81250}"/>
              </a:ext>
            </a:extLst>
          </p:cNvPr>
          <p:cNvSpPr/>
          <p:nvPr/>
        </p:nvSpPr>
        <p:spPr>
          <a:xfrm>
            <a:off x="947840" y="3502025"/>
            <a:ext cx="588507" cy="20365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1"/>
                </a:solidFill>
              </a:rPr>
              <a:t>Doc API</a:t>
            </a: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00189445-F217-3C42-A39B-0C80A12E9332}"/>
              </a:ext>
            </a:extLst>
          </p:cNvPr>
          <p:cNvSpPr/>
          <p:nvPr/>
        </p:nvSpPr>
        <p:spPr>
          <a:xfrm>
            <a:off x="1725479" y="3508967"/>
            <a:ext cx="588507" cy="20365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1"/>
                </a:solidFill>
              </a:rPr>
              <a:t>Msg API</a:t>
            </a:r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2C41CAE7-E6FC-6047-86EC-A9B8A22C2A5A}"/>
              </a:ext>
            </a:extLst>
          </p:cNvPr>
          <p:cNvSpPr/>
          <p:nvPr/>
        </p:nvSpPr>
        <p:spPr>
          <a:xfrm>
            <a:off x="1055295" y="4852685"/>
            <a:ext cx="979241" cy="27298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0" rIns="36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bg1"/>
                </a:solidFill>
              </a:rPr>
              <a:t>Ethereum</a:t>
            </a: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C6025322-99EF-6B46-8F52-A1B57DBD0A97}"/>
              </a:ext>
            </a:extLst>
          </p:cNvPr>
          <p:cNvSpPr/>
          <p:nvPr/>
        </p:nvSpPr>
        <p:spPr>
          <a:xfrm>
            <a:off x="2481701" y="4852685"/>
            <a:ext cx="979241" cy="27298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0" rIns="36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bg1"/>
                </a:solidFill>
              </a:rPr>
              <a:t>HyperLedger1</a:t>
            </a: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F963DCA4-9BAE-4E43-AE69-3C9A318AFB05}"/>
              </a:ext>
            </a:extLst>
          </p:cNvPr>
          <p:cNvSpPr/>
          <p:nvPr/>
        </p:nvSpPr>
        <p:spPr>
          <a:xfrm>
            <a:off x="4555591" y="4852685"/>
            <a:ext cx="979241" cy="27298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0" rIns="36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bg1"/>
                </a:solidFill>
              </a:rPr>
              <a:t>HyperLedger2</a:t>
            </a:r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32B41E0E-8CC4-504F-BD54-A6BBF00ABB1F}"/>
              </a:ext>
            </a:extLst>
          </p:cNvPr>
          <p:cNvSpPr/>
          <p:nvPr/>
        </p:nvSpPr>
        <p:spPr>
          <a:xfrm>
            <a:off x="6093578" y="4852685"/>
            <a:ext cx="979241" cy="27298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0" rIns="36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 err="1">
                <a:solidFill>
                  <a:schemeClr val="bg1"/>
                </a:solidFill>
              </a:rPr>
              <a:t>OtherLedger</a:t>
            </a:r>
            <a:endParaRPr lang="en-US" sz="900" dirty="0">
              <a:solidFill>
                <a:schemeClr val="bg1"/>
              </a:solidFill>
            </a:endParaRP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AEE43B23-F4C2-384B-8761-B256E0BCAF4D}"/>
              </a:ext>
            </a:extLst>
          </p:cNvPr>
          <p:cNvSpPr/>
          <p:nvPr/>
        </p:nvSpPr>
        <p:spPr>
          <a:xfrm>
            <a:off x="5194858" y="2518271"/>
            <a:ext cx="736910" cy="203655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0" rIns="36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 err="1">
                <a:solidFill>
                  <a:schemeClr val="accent1"/>
                </a:solidFill>
              </a:rPr>
              <a:t>CoO</a:t>
            </a:r>
            <a:r>
              <a:rPr lang="en-US" sz="900" dirty="0">
                <a:solidFill>
                  <a:schemeClr val="accent1"/>
                </a:solidFill>
              </a:rPr>
              <a:t> API</a:t>
            </a:r>
          </a:p>
        </p:txBody>
      </p: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549FD7F8-B0DF-C348-A963-B7811FCB67F9}"/>
              </a:ext>
            </a:extLst>
          </p:cNvPr>
          <p:cNvCxnSpPr>
            <a:cxnSpLocks/>
            <a:endCxn id="116" idx="0"/>
          </p:cNvCxnSpPr>
          <p:nvPr/>
        </p:nvCxnSpPr>
        <p:spPr>
          <a:xfrm>
            <a:off x="1242094" y="3290704"/>
            <a:ext cx="0" cy="211321"/>
          </a:xfrm>
          <a:prstGeom prst="straightConnector1">
            <a:avLst/>
          </a:prstGeom>
          <a:ln w="19050"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0ED0A0C3-6A55-274E-92D2-B2DE6BACA3DC}"/>
              </a:ext>
            </a:extLst>
          </p:cNvPr>
          <p:cNvCxnSpPr>
            <a:cxnSpLocks/>
          </p:cNvCxnSpPr>
          <p:nvPr/>
        </p:nvCxnSpPr>
        <p:spPr>
          <a:xfrm>
            <a:off x="2796268" y="3282352"/>
            <a:ext cx="0" cy="211321"/>
          </a:xfrm>
          <a:prstGeom prst="straightConnector1">
            <a:avLst/>
          </a:prstGeom>
          <a:ln w="19050"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B415E9E6-6235-614E-81ED-99B70D087764}"/>
              </a:ext>
            </a:extLst>
          </p:cNvPr>
          <p:cNvCxnSpPr>
            <a:cxnSpLocks/>
          </p:cNvCxnSpPr>
          <p:nvPr/>
        </p:nvCxnSpPr>
        <p:spPr>
          <a:xfrm>
            <a:off x="1975666" y="4284258"/>
            <a:ext cx="0" cy="349694"/>
          </a:xfrm>
          <a:prstGeom prst="straightConnector1">
            <a:avLst/>
          </a:prstGeom>
          <a:ln w="19050"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45762ABB-0CB8-3342-918F-D4120DDAED10}"/>
              </a:ext>
            </a:extLst>
          </p:cNvPr>
          <p:cNvCxnSpPr>
            <a:cxnSpLocks/>
          </p:cNvCxnSpPr>
          <p:nvPr/>
        </p:nvCxnSpPr>
        <p:spPr>
          <a:xfrm>
            <a:off x="6193606" y="4284258"/>
            <a:ext cx="0" cy="349694"/>
          </a:xfrm>
          <a:prstGeom prst="straightConnector1">
            <a:avLst/>
          </a:prstGeom>
          <a:ln w="19050"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B237C5EF-4EF4-6E40-A29F-6FC6CF2CFE41}"/>
              </a:ext>
            </a:extLst>
          </p:cNvPr>
          <p:cNvCxnSpPr>
            <a:cxnSpLocks/>
          </p:cNvCxnSpPr>
          <p:nvPr/>
        </p:nvCxnSpPr>
        <p:spPr>
          <a:xfrm>
            <a:off x="1328378" y="2306950"/>
            <a:ext cx="0" cy="211321"/>
          </a:xfrm>
          <a:prstGeom prst="straightConnector1">
            <a:avLst/>
          </a:prstGeom>
          <a:ln w="19050"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4528F0D1-CE9E-F246-A707-7BEA90B9C8FD}"/>
              </a:ext>
            </a:extLst>
          </p:cNvPr>
          <p:cNvCxnSpPr>
            <a:cxnSpLocks/>
          </p:cNvCxnSpPr>
          <p:nvPr/>
        </p:nvCxnSpPr>
        <p:spPr>
          <a:xfrm>
            <a:off x="5495740" y="2308071"/>
            <a:ext cx="0" cy="211321"/>
          </a:xfrm>
          <a:prstGeom prst="straightConnector1">
            <a:avLst/>
          </a:prstGeom>
          <a:ln w="19050"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Rectangle 138">
            <a:extLst>
              <a:ext uri="{FF2B5EF4-FFF2-40B4-BE49-F238E27FC236}">
                <a16:creationId xmlns:a16="http://schemas.microsoft.com/office/drawing/2014/main" id="{26BC6EBA-70AD-6245-8823-DE46E4D137F9}"/>
              </a:ext>
            </a:extLst>
          </p:cNvPr>
          <p:cNvSpPr/>
          <p:nvPr/>
        </p:nvSpPr>
        <p:spPr>
          <a:xfrm>
            <a:off x="2502015" y="3502024"/>
            <a:ext cx="588507" cy="20365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1"/>
                </a:solidFill>
              </a:rPr>
              <a:t>Subs API</a:t>
            </a:r>
          </a:p>
        </p:txBody>
      </p: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CC5DA850-32BB-514B-AD1D-E04E174ED420}"/>
              </a:ext>
            </a:extLst>
          </p:cNvPr>
          <p:cNvCxnSpPr>
            <a:cxnSpLocks/>
          </p:cNvCxnSpPr>
          <p:nvPr/>
        </p:nvCxnSpPr>
        <p:spPr>
          <a:xfrm>
            <a:off x="2031083" y="3301035"/>
            <a:ext cx="0" cy="211321"/>
          </a:xfrm>
          <a:prstGeom prst="straightConnector1">
            <a:avLst/>
          </a:prstGeom>
          <a:ln w="19050"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Rectangle 140">
            <a:extLst>
              <a:ext uri="{FF2B5EF4-FFF2-40B4-BE49-F238E27FC236}">
                <a16:creationId xmlns:a16="http://schemas.microsoft.com/office/drawing/2014/main" id="{B35391C9-2A77-754D-B174-C83B3332F9BF}"/>
              </a:ext>
            </a:extLst>
          </p:cNvPr>
          <p:cNvSpPr/>
          <p:nvPr/>
        </p:nvSpPr>
        <p:spPr>
          <a:xfrm>
            <a:off x="5075707" y="3512485"/>
            <a:ext cx="588507" cy="20365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1"/>
                </a:solidFill>
              </a:rPr>
              <a:t>Doc API</a:t>
            </a:r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8CD144B5-C824-F447-8F43-7ABAEF769751}"/>
              </a:ext>
            </a:extLst>
          </p:cNvPr>
          <p:cNvSpPr/>
          <p:nvPr/>
        </p:nvSpPr>
        <p:spPr>
          <a:xfrm>
            <a:off x="5853345" y="3519427"/>
            <a:ext cx="588507" cy="20365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1"/>
                </a:solidFill>
              </a:rPr>
              <a:t>Msg API</a:t>
            </a:r>
          </a:p>
        </p:txBody>
      </p:sp>
      <p:cxnSp>
        <p:nvCxnSpPr>
          <p:cNvPr id="143" name="Straight Arrow Connector 142">
            <a:extLst>
              <a:ext uri="{FF2B5EF4-FFF2-40B4-BE49-F238E27FC236}">
                <a16:creationId xmlns:a16="http://schemas.microsoft.com/office/drawing/2014/main" id="{BA47031B-7ABA-0D4C-8BD0-220E1C1BC91D}"/>
              </a:ext>
            </a:extLst>
          </p:cNvPr>
          <p:cNvCxnSpPr>
            <a:cxnSpLocks/>
            <a:endCxn id="141" idx="0"/>
          </p:cNvCxnSpPr>
          <p:nvPr/>
        </p:nvCxnSpPr>
        <p:spPr>
          <a:xfrm>
            <a:off x="5369961" y="3301164"/>
            <a:ext cx="0" cy="211321"/>
          </a:xfrm>
          <a:prstGeom prst="straightConnector1">
            <a:avLst/>
          </a:prstGeom>
          <a:ln w="19050"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B43064EF-7AA0-6D43-AAB9-796AC32E20B4}"/>
              </a:ext>
            </a:extLst>
          </p:cNvPr>
          <p:cNvCxnSpPr>
            <a:cxnSpLocks/>
          </p:cNvCxnSpPr>
          <p:nvPr/>
        </p:nvCxnSpPr>
        <p:spPr>
          <a:xfrm>
            <a:off x="6924135" y="3292811"/>
            <a:ext cx="0" cy="211321"/>
          </a:xfrm>
          <a:prstGeom prst="straightConnector1">
            <a:avLst/>
          </a:prstGeom>
          <a:ln w="19050"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Rectangle 144">
            <a:extLst>
              <a:ext uri="{FF2B5EF4-FFF2-40B4-BE49-F238E27FC236}">
                <a16:creationId xmlns:a16="http://schemas.microsoft.com/office/drawing/2014/main" id="{70770372-DA12-584A-8BF1-4B34F5590360}"/>
              </a:ext>
            </a:extLst>
          </p:cNvPr>
          <p:cNvSpPr/>
          <p:nvPr/>
        </p:nvSpPr>
        <p:spPr>
          <a:xfrm>
            <a:off x="6629882" y="3512483"/>
            <a:ext cx="588507" cy="20365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1"/>
                </a:solidFill>
              </a:rPr>
              <a:t>Subs API</a:t>
            </a:r>
          </a:p>
        </p:txBody>
      </p: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80A724C4-31FB-7248-AD52-B3E6B42BD7B4}"/>
              </a:ext>
            </a:extLst>
          </p:cNvPr>
          <p:cNvCxnSpPr>
            <a:cxnSpLocks/>
          </p:cNvCxnSpPr>
          <p:nvPr/>
        </p:nvCxnSpPr>
        <p:spPr>
          <a:xfrm>
            <a:off x="6158949" y="3311494"/>
            <a:ext cx="0" cy="211321"/>
          </a:xfrm>
          <a:prstGeom prst="straightConnector1">
            <a:avLst/>
          </a:prstGeom>
          <a:ln w="19050"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Rectangle 146">
            <a:extLst>
              <a:ext uri="{FF2B5EF4-FFF2-40B4-BE49-F238E27FC236}">
                <a16:creationId xmlns:a16="http://schemas.microsoft.com/office/drawing/2014/main" id="{52450F10-CA36-8D45-B6C2-F793CD7C984D}"/>
              </a:ext>
            </a:extLst>
          </p:cNvPr>
          <p:cNvSpPr/>
          <p:nvPr/>
        </p:nvSpPr>
        <p:spPr>
          <a:xfrm>
            <a:off x="1130908" y="4681671"/>
            <a:ext cx="853411" cy="20365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0" rIns="36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1"/>
                </a:solidFill>
              </a:rPr>
              <a:t>Channel API</a:t>
            </a: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D12D2F19-7A56-704C-8C66-B9E94128C9DD}"/>
              </a:ext>
            </a:extLst>
          </p:cNvPr>
          <p:cNvSpPr/>
          <p:nvPr/>
        </p:nvSpPr>
        <p:spPr>
          <a:xfrm>
            <a:off x="2528977" y="4681670"/>
            <a:ext cx="853411" cy="20365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0" rIns="36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1"/>
                </a:solidFill>
              </a:rPr>
              <a:t>Channel API</a:t>
            </a:r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4EAFC46A-022F-184B-9798-C13BCE52583C}"/>
              </a:ext>
            </a:extLst>
          </p:cNvPr>
          <p:cNvSpPr/>
          <p:nvPr/>
        </p:nvSpPr>
        <p:spPr>
          <a:xfrm>
            <a:off x="4649001" y="4681670"/>
            <a:ext cx="853411" cy="20365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0" rIns="36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1"/>
                </a:solidFill>
              </a:rPr>
              <a:t>Channel API</a:t>
            </a:r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430F26C1-7400-0147-AFD8-DF4471250EDF}"/>
              </a:ext>
            </a:extLst>
          </p:cNvPr>
          <p:cNvSpPr/>
          <p:nvPr/>
        </p:nvSpPr>
        <p:spPr>
          <a:xfrm>
            <a:off x="6174676" y="4672388"/>
            <a:ext cx="853411" cy="20365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0" rIns="36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1"/>
                </a:solidFill>
              </a:rPr>
              <a:t>Channel API</a:t>
            </a:r>
          </a:p>
        </p:txBody>
      </p:sp>
      <p:pic>
        <p:nvPicPr>
          <p:cNvPr id="151" name="Picture 150">
            <a:extLst>
              <a:ext uri="{FF2B5EF4-FFF2-40B4-BE49-F238E27FC236}">
                <a16:creationId xmlns:a16="http://schemas.microsoft.com/office/drawing/2014/main" id="{341D24E8-B1C1-D542-8ABB-FC390CCA1D1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1052" y="1976047"/>
            <a:ext cx="396952" cy="327578"/>
          </a:xfrm>
          <a:prstGeom prst="rect">
            <a:avLst/>
          </a:prstGeom>
        </p:spPr>
      </p:pic>
      <p:sp>
        <p:nvSpPr>
          <p:cNvPr id="152" name="Rectangle 151">
            <a:extLst>
              <a:ext uri="{FF2B5EF4-FFF2-40B4-BE49-F238E27FC236}">
                <a16:creationId xmlns:a16="http://schemas.microsoft.com/office/drawing/2014/main" id="{E06026F7-9408-8C4C-97F1-D60F0AB135E7}"/>
              </a:ext>
            </a:extLst>
          </p:cNvPr>
          <p:cNvSpPr/>
          <p:nvPr/>
        </p:nvSpPr>
        <p:spPr>
          <a:xfrm>
            <a:off x="2185292" y="2518270"/>
            <a:ext cx="736910" cy="203655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0" rIns="36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1"/>
                </a:solidFill>
              </a:rPr>
              <a:t>Other API</a:t>
            </a:r>
          </a:p>
        </p:txBody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85A2B865-A1C7-514F-9D24-E76E3AC9C0BF}"/>
              </a:ext>
            </a:extLst>
          </p:cNvPr>
          <p:cNvSpPr/>
          <p:nvPr/>
        </p:nvSpPr>
        <p:spPr>
          <a:xfrm>
            <a:off x="6432322" y="2496892"/>
            <a:ext cx="736910" cy="203655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0" rIns="36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1"/>
                </a:solidFill>
              </a:rPr>
              <a:t>Other API</a:t>
            </a:r>
          </a:p>
        </p:txBody>
      </p:sp>
      <p:cxnSp>
        <p:nvCxnSpPr>
          <p:cNvPr id="154" name="Straight Arrow Connector 153">
            <a:extLst>
              <a:ext uri="{FF2B5EF4-FFF2-40B4-BE49-F238E27FC236}">
                <a16:creationId xmlns:a16="http://schemas.microsoft.com/office/drawing/2014/main" id="{A2D7B08E-DEFD-8A4B-BE8E-98A8FE1B57D5}"/>
              </a:ext>
            </a:extLst>
          </p:cNvPr>
          <p:cNvCxnSpPr>
            <a:cxnSpLocks/>
          </p:cNvCxnSpPr>
          <p:nvPr/>
        </p:nvCxnSpPr>
        <p:spPr>
          <a:xfrm>
            <a:off x="6924135" y="2303624"/>
            <a:ext cx="0" cy="211321"/>
          </a:xfrm>
          <a:prstGeom prst="straightConnector1">
            <a:avLst/>
          </a:prstGeom>
          <a:ln w="19050"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3C01B9C2-E05D-B04D-AB6C-D4FFA1747EE9}"/>
              </a:ext>
            </a:extLst>
          </p:cNvPr>
          <p:cNvCxnSpPr>
            <a:cxnSpLocks/>
          </p:cNvCxnSpPr>
          <p:nvPr/>
        </p:nvCxnSpPr>
        <p:spPr>
          <a:xfrm>
            <a:off x="2719997" y="2316630"/>
            <a:ext cx="0" cy="211321"/>
          </a:xfrm>
          <a:prstGeom prst="straightConnector1">
            <a:avLst/>
          </a:prstGeom>
          <a:ln w="19050"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6" name="Picture 155">
            <a:extLst>
              <a:ext uri="{FF2B5EF4-FFF2-40B4-BE49-F238E27FC236}">
                <a16:creationId xmlns:a16="http://schemas.microsoft.com/office/drawing/2014/main" id="{C3243ED4-66B1-284E-B8BE-6CD715F63B1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48714" y="2026885"/>
            <a:ext cx="396952" cy="327578"/>
          </a:xfrm>
          <a:prstGeom prst="rect">
            <a:avLst/>
          </a:prstGeom>
        </p:spPr>
      </p:pic>
      <p:pic>
        <p:nvPicPr>
          <p:cNvPr id="157" name="Picture 156">
            <a:extLst>
              <a:ext uri="{FF2B5EF4-FFF2-40B4-BE49-F238E27FC236}">
                <a16:creationId xmlns:a16="http://schemas.microsoft.com/office/drawing/2014/main" id="{64D68F77-7E0E-1F4B-90F0-7D48D3EA614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1145" y="2012324"/>
            <a:ext cx="396952" cy="327578"/>
          </a:xfrm>
          <a:prstGeom prst="rect">
            <a:avLst/>
          </a:prstGeom>
        </p:spPr>
      </p:pic>
      <p:pic>
        <p:nvPicPr>
          <p:cNvPr id="158" name="Picture 157">
            <a:extLst>
              <a:ext uri="{FF2B5EF4-FFF2-40B4-BE49-F238E27FC236}">
                <a16:creationId xmlns:a16="http://schemas.microsoft.com/office/drawing/2014/main" id="{6B1C6937-0392-404D-9EC0-960DDB59F03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26347" y="1997709"/>
            <a:ext cx="396952" cy="327578"/>
          </a:xfrm>
          <a:prstGeom prst="rect">
            <a:avLst/>
          </a:prstGeom>
        </p:spPr>
      </p:pic>
      <p:sp>
        <p:nvSpPr>
          <p:cNvPr id="2" name="Left Arrow 1">
            <a:extLst>
              <a:ext uri="{FF2B5EF4-FFF2-40B4-BE49-F238E27FC236}">
                <a16:creationId xmlns:a16="http://schemas.microsoft.com/office/drawing/2014/main" id="{933ACC20-0744-3149-AE99-E8926746C612}"/>
              </a:ext>
            </a:extLst>
          </p:cNvPr>
          <p:cNvSpPr/>
          <p:nvPr/>
        </p:nvSpPr>
        <p:spPr>
          <a:xfrm>
            <a:off x="7821332" y="4522304"/>
            <a:ext cx="1107816" cy="690228"/>
          </a:xfrm>
          <a:prstGeom prst="lef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36000" rtlCol="0" anchor="ctr"/>
          <a:lstStyle/>
          <a:p>
            <a:pPr algn="ctr"/>
            <a:r>
              <a:rPr lang="en-US" sz="1200" dirty="0"/>
              <a:t>Channels Layer</a:t>
            </a:r>
          </a:p>
        </p:txBody>
      </p:sp>
      <p:sp>
        <p:nvSpPr>
          <p:cNvPr id="52" name="Left Arrow 51">
            <a:extLst>
              <a:ext uri="{FF2B5EF4-FFF2-40B4-BE49-F238E27FC236}">
                <a16:creationId xmlns:a16="http://schemas.microsoft.com/office/drawing/2014/main" id="{D3ECECC4-C35D-1D4B-86F3-2D93B26FC3F9}"/>
              </a:ext>
            </a:extLst>
          </p:cNvPr>
          <p:cNvSpPr/>
          <p:nvPr/>
        </p:nvSpPr>
        <p:spPr>
          <a:xfrm>
            <a:off x="7809538" y="3611808"/>
            <a:ext cx="1116946" cy="690228"/>
          </a:xfrm>
          <a:prstGeom prst="lef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36000" rtlCol="0" anchor="ctr"/>
          <a:lstStyle/>
          <a:p>
            <a:pPr algn="ctr"/>
            <a:r>
              <a:rPr lang="en-US" sz="1200" dirty="0"/>
              <a:t>ICL Network Layer</a:t>
            </a:r>
          </a:p>
        </p:txBody>
      </p:sp>
      <p:sp>
        <p:nvSpPr>
          <p:cNvPr id="53" name="Left Arrow 52">
            <a:extLst>
              <a:ext uri="{FF2B5EF4-FFF2-40B4-BE49-F238E27FC236}">
                <a16:creationId xmlns:a16="http://schemas.microsoft.com/office/drawing/2014/main" id="{A395AE85-1C4D-4E40-9CB4-4F07F2BD222B}"/>
              </a:ext>
            </a:extLst>
          </p:cNvPr>
          <p:cNvSpPr/>
          <p:nvPr/>
        </p:nvSpPr>
        <p:spPr>
          <a:xfrm>
            <a:off x="7809538" y="2630726"/>
            <a:ext cx="1116946" cy="690228"/>
          </a:xfrm>
          <a:prstGeom prst="lef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36000" rtlCol="0" anchor="ctr"/>
          <a:lstStyle/>
          <a:p>
            <a:pPr algn="ctr"/>
            <a:r>
              <a:rPr lang="en-US" sz="1200" dirty="0"/>
              <a:t>Application Layer</a:t>
            </a:r>
          </a:p>
        </p:txBody>
      </p:sp>
    </p:spTree>
    <p:extLst>
      <p:ext uri="{BB962C8B-B14F-4D97-AF65-F5344CB8AC3E}">
        <p14:creationId xmlns:p14="http://schemas.microsoft.com/office/powerpoint/2010/main" val="1056448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 60">
            <a:extLst>
              <a:ext uri="{FF2B5EF4-FFF2-40B4-BE49-F238E27FC236}">
                <a16:creationId xmlns:a16="http://schemas.microsoft.com/office/drawing/2014/main" id="{A1269FA7-D2C6-0143-90EF-CED73699243C}"/>
              </a:ext>
            </a:extLst>
          </p:cNvPr>
          <p:cNvSpPr/>
          <p:nvPr/>
        </p:nvSpPr>
        <p:spPr>
          <a:xfrm>
            <a:off x="5266510" y="1908312"/>
            <a:ext cx="2843820" cy="350089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00" b="1" dirty="0">
                <a:solidFill>
                  <a:schemeClr val="accent1">
                    <a:lumMod val="50000"/>
                  </a:schemeClr>
                </a:solidFill>
              </a:rPr>
              <a:t>Country B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BC7C4879-9917-5049-BBD1-0480C6F0C796}"/>
              </a:ext>
            </a:extLst>
          </p:cNvPr>
          <p:cNvSpPr/>
          <p:nvPr/>
        </p:nvSpPr>
        <p:spPr>
          <a:xfrm>
            <a:off x="795131" y="1908312"/>
            <a:ext cx="2843820" cy="35113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00" b="1" dirty="0">
                <a:solidFill>
                  <a:schemeClr val="accent1">
                    <a:lumMod val="50000"/>
                  </a:schemeClr>
                </a:solidFill>
              </a:rPr>
              <a:t>Country A</a:t>
            </a:r>
          </a:p>
        </p:txBody>
      </p:sp>
      <p:pic>
        <p:nvPicPr>
          <p:cNvPr id="82" name="Picture 13">
            <a:extLst>
              <a:ext uri="{FF2B5EF4-FFF2-40B4-BE49-F238E27FC236}">
                <a16:creationId xmlns:a16="http://schemas.microsoft.com/office/drawing/2014/main" id="{D9E24F87-FEE8-0B40-B1C5-F2E1AFE0CA0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59901" y="3385132"/>
            <a:ext cx="459046" cy="340300"/>
          </a:xfrm>
          <a:prstGeom prst="rect">
            <a:avLst/>
          </a:prstGeom>
        </p:spPr>
      </p:pic>
      <p:sp>
        <p:nvSpPr>
          <p:cNvPr id="83" name="Rectangle 82">
            <a:extLst>
              <a:ext uri="{FF2B5EF4-FFF2-40B4-BE49-F238E27FC236}">
                <a16:creationId xmlns:a16="http://schemas.microsoft.com/office/drawing/2014/main" id="{D105D0E9-3F58-8946-9E84-7D8C85681824}"/>
              </a:ext>
            </a:extLst>
          </p:cNvPr>
          <p:cNvSpPr/>
          <p:nvPr/>
        </p:nvSpPr>
        <p:spPr>
          <a:xfrm>
            <a:off x="1054744" y="2776002"/>
            <a:ext cx="2399354" cy="57858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900" dirty="0">
                <a:solidFill>
                  <a:schemeClr val="accent1">
                    <a:lumMod val="50000"/>
                  </a:schemeClr>
                </a:solidFill>
              </a:rPr>
              <a:t>Application Layer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1E626607-5A1A-9F49-BD25-31C3AE266535}"/>
              </a:ext>
            </a:extLst>
          </p:cNvPr>
          <p:cNvSpPr/>
          <p:nvPr/>
        </p:nvSpPr>
        <p:spPr>
          <a:xfrm>
            <a:off x="1063467" y="3770812"/>
            <a:ext cx="2399354" cy="57858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1">
                    <a:lumMod val="50000"/>
                  </a:schemeClr>
                </a:solidFill>
              </a:rPr>
              <a:t>ICL Node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7EC295B9-A8FD-604E-A9EB-0D72A700D4AC}"/>
              </a:ext>
            </a:extLst>
          </p:cNvPr>
          <p:cNvSpPr/>
          <p:nvPr/>
        </p:nvSpPr>
        <p:spPr>
          <a:xfrm>
            <a:off x="1063467" y="4723404"/>
            <a:ext cx="6823281" cy="57858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1">
                    <a:lumMod val="50000"/>
                  </a:schemeClr>
                </a:solidFill>
              </a:rPr>
              <a:t>Channels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39340E1F-DF8C-7646-ADB0-F96A649CDF22}"/>
              </a:ext>
            </a:extLst>
          </p:cNvPr>
          <p:cNvSpPr/>
          <p:nvPr/>
        </p:nvSpPr>
        <p:spPr>
          <a:xfrm>
            <a:off x="5462428" y="2776002"/>
            <a:ext cx="2399354" cy="57858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900" dirty="0">
                <a:solidFill>
                  <a:schemeClr val="accent1">
                    <a:lumMod val="50000"/>
                  </a:schemeClr>
                </a:solidFill>
              </a:rPr>
              <a:t>Application Layer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B9132204-6159-134F-894B-41872307E2AB}"/>
              </a:ext>
            </a:extLst>
          </p:cNvPr>
          <p:cNvSpPr/>
          <p:nvPr/>
        </p:nvSpPr>
        <p:spPr>
          <a:xfrm>
            <a:off x="5478741" y="3795132"/>
            <a:ext cx="2399354" cy="57858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1">
                    <a:lumMod val="50000"/>
                  </a:schemeClr>
                </a:solidFill>
              </a:rPr>
              <a:t>ICL Node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B9F816B4-3429-9446-BD7A-1FE1D1AACA77}"/>
              </a:ext>
            </a:extLst>
          </p:cNvPr>
          <p:cNvSpPr/>
          <p:nvPr/>
        </p:nvSpPr>
        <p:spPr>
          <a:xfrm>
            <a:off x="4134489" y="3785737"/>
            <a:ext cx="736910" cy="57858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1">
                    <a:lumMod val="50000"/>
                  </a:schemeClr>
                </a:solidFill>
              </a:rPr>
              <a:t>Channel Directory</a:t>
            </a:r>
          </a:p>
        </p:txBody>
      </p:sp>
      <p:sp>
        <p:nvSpPr>
          <p:cNvPr id="100" name="Can 99">
            <a:extLst>
              <a:ext uri="{FF2B5EF4-FFF2-40B4-BE49-F238E27FC236}">
                <a16:creationId xmlns:a16="http://schemas.microsoft.com/office/drawing/2014/main" id="{D6C054E0-3DA3-B348-A369-EE01550D52AA}"/>
              </a:ext>
            </a:extLst>
          </p:cNvPr>
          <p:cNvSpPr/>
          <p:nvPr/>
        </p:nvSpPr>
        <p:spPr>
          <a:xfrm>
            <a:off x="1231939" y="3842703"/>
            <a:ext cx="783438" cy="309563"/>
          </a:xfrm>
          <a:prstGeom prst="can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36000" bIns="0" rtlCol="0" anchor="ctr"/>
          <a:lstStyle/>
          <a:p>
            <a:pPr algn="ctr"/>
            <a:r>
              <a:rPr lang="en-US" sz="900" dirty="0"/>
              <a:t>Repository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87DED5C1-A3F3-3547-8B9F-AADABC258B78}"/>
              </a:ext>
            </a:extLst>
          </p:cNvPr>
          <p:cNvSpPr/>
          <p:nvPr/>
        </p:nvSpPr>
        <p:spPr>
          <a:xfrm>
            <a:off x="2263074" y="3892285"/>
            <a:ext cx="1066143" cy="229748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0" rIns="36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/>
              <a:t>ICL Router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B632B4AB-4982-5345-AF79-E6E4B0EF6347}"/>
              </a:ext>
            </a:extLst>
          </p:cNvPr>
          <p:cNvSpPr/>
          <p:nvPr/>
        </p:nvSpPr>
        <p:spPr>
          <a:xfrm>
            <a:off x="1269745" y="3026509"/>
            <a:ext cx="736910" cy="27298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0" rIns="3600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bg1"/>
                </a:solidFill>
              </a:rPr>
              <a:t>Single windows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933DD153-2166-7748-A4EE-9286FEC217E2}"/>
              </a:ext>
            </a:extLst>
          </p:cNvPr>
          <p:cNvSpPr/>
          <p:nvPr/>
        </p:nvSpPr>
        <p:spPr>
          <a:xfrm>
            <a:off x="2439276" y="3026509"/>
            <a:ext cx="736910" cy="27298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0" rIns="36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bg1"/>
                </a:solidFill>
              </a:rPr>
              <a:t>Trade Apps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75E5325E-B865-F240-B065-4AD68562E305}"/>
              </a:ext>
            </a:extLst>
          </p:cNvPr>
          <p:cNvSpPr/>
          <p:nvPr/>
        </p:nvSpPr>
        <p:spPr>
          <a:xfrm>
            <a:off x="5710125" y="3017114"/>
            <a:ext cx="736910" cy="27298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0" rIns="3600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bg1"/>
                </a:solidFill>
              </a:rPr>
              <a:t>Single windows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DA9EE0C6-34CC-3A4E-8492-1B3469D0C0F4}"/>
              </a:ext>
            </a:extLst>
          </p:cNvPr>
          <p:cNvSpPr/>
          <p:nvPr/>
        </p:nvSpPr>
        <p:spPr>
          <a:xfrm>
            <a:off x="6879658" y="3017114"/>
            <a:ext cx="736910" cy="27298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0" rIns="36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bg1"/>
                </a:solidFill>
              </a:rPr>
              <a:t>Trade Apps</a:t>
            </a:r>
          </a:p>
        </p:txBody>
      </p:sp>
      <p:sp>
        <p:nvSpPr>
          <p:cNvPr id="109" name="Can 108">
            <a:extLst>
              <a:ext uri="{FF2B5EF4-FFF2-40B4-BE49-F238E27FC236}">
                <a16:creationId xmlns:a16="http://schemas.microsoft.com/office/drawing/2014/main" id="{F442C04C-45BC-0344-993A-AD3D9665AA89}"/>
              </a:ext>
            </a:extLst>
          </p:cNvPr>
          <p:cNvSpPr/>
          <p:nvPr/>
        </p:nvSpPr>
        <p:spPr>
          <a:xfrm>
            <a:off x="6978700" y="3865462"/>
            <a:ext cx="783438" cy="309563"/>
          </a:xfrm>
          <a:prstGeom prst="can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36000" bIns="0" rtlCol="0" anchor="ctr"/>
          <a:lstStyle/>
          <a:p>
            <a:pPr algn="ctr"/>
            <a:r>
              <a:rPr lang="en-US" sz="900" dirty="0"/>
              <a:t>Repository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D60292FC-FE12-C84D-B50A-F71D4259FED7}"/>
              </a:ext>
            </a:extLst>
          </p:cNvPr>
          <p:cNvSpPr/>
          <p:nvPr/>
        </p:nvSpPr>
        <p:spPr>
          <a:xfrm>
            <a:off x="5612275" y="3905371"/>
            <a:ext cx="1066143" cy="229748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0" rIns="36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/>
              <a:t>ICL Router</a:t>
            </a: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51EB223A-790B-B14F-8FBE-6C6229D8BA6D}"/>
              </a:ext>
            </a:extLst>
          </p:cNvPr>
          <p:cNvSpPr/>
          <p:nvPr/>
        </p:nvSpPr>
        <p:spPr>
          <a:xfrm>
            <a:off x="1334050" y="2607723"/>
            <a:ext cx="736910" cy="203655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0" rIns="36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 err="1">
                <a:solidFill>
                  <a:schemeClr val="accent1"/>
                </a:solidFill>
              </a:rPr>
              <a:t>CoO</a:t>
            </a:r>
            <a:r>
              <a:rPr lang="en-US" sz="900" dirty="0">
                <a:solidFill>
                  <a:schemeClr val="accent1"/>
                </a:solidFill>
              </a:rPr>
              <a:t> API</a:t>
            </a: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724214D5-AB68-5544-822B-949809B81250}"/>
              </a:ext>
            </a:extLst>
          </p:cNvPr>
          <p:cNvSpPr/>
          <p:nvPr/>
        </p:nvSpPr>
        <p:spPr>
          <a:xfrm>
            <a:off x="1226595" y="3591477"/>
            <a:ext cx="588507" cy="20365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1"/>
                </a:solidFill>
              </a:rPr>
              <a:t>Doc API</a:t>
            </a: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00189445-F217-3C42-A39B-0C80A12E9332}"/>
              </a:ext>
            </a:extLst>
          </p:cNvPr>
          <p:cNvSpPr/>
          <p:nvPr/>
        </p:nvSpPr>
        <p:spPr>
          <a:xfrm>
            <a:off x="2004234" y="3598419"/>
            <a:ext cx="588507" cy="20365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1"/>
                </a:solidFill>
              </a:rPr>
              <a:t>Msg API</a:t>
            </a: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B80259CD-FB8F-B049-BEED-42864B20BD71}"/>
              </a:ext>
            </a:extLst>
          </p:cNvPr>
          <p:cNvSpPr/>
          <p:nvPr/>
        </p:nvSpPr>
        <p:spPr>
          <a:xfrm>
            <a:off x="4134489" y="4135119"/>
            <a:ext cx="736910" cy="238592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0" rIns="36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1"/>
                </a:solidFill>
              </a:rPr>
              <a:t>Route API</a:t>
            </a:r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2C41CAE7-E6FC-6047-86EC-A9B8A22C2A5A}"/>
              </a:ext>
            </a:extLst>
          </p:cNvPr>
          <p:cNvSpPr/>
          <p:nvPr/>
        </p:nvSpPr>
        <p:spPr>
          <a:xfrm>
            <a:off x="1334050" y="4942137"/>
            <a:ext cx="979241" cy="27298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0" rIns="36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bg1"/>
                </a:solidFill>
              </a:rPr>
              <a:t>Ethereum</a:t>
            </a: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C6025322-99EF-6B46-8F52-A1B57DBD0A97}"/>
              </a:ext>
            </a:extLst>
          </p:cNvPr>
          <p:cNvSpPr/>
          <p:nvPr/>
        </p:nvSpPr>
        <p:spPr>
          <a:xfrm>
            <a:off x="2760456" y="4942137"/>
            <a:ext cx="979241" cy="27298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0" rIns="36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bg1"/>
                </a:solidFill>
              </a:rPr>
              <a:t>HyperLedger1</a:t>
            </a: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F963DCA4-9BAE-4E43-AE69-3C9A318AFB05}"/>
              </a:ext>
            </a:extLst>
          </p:cNvPr>
          <p:cNvSpPr/>
          <p:nvPr/>
        </p:nvSpPr>
        <p:spPr>
          <a:xfrm>
            <a:off x="5099339" y="4942137"/>
            <a:ext cx="979241" cy="27298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0" rIns="36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bg1"/>
                </a:solidFill>
              </a:rPr>
              <a:t>HyperLedger2</a:t>
            </a:r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32B41E0E-8CC4-504F-BD54-A6BBF00ABB1F}"/>
              </a:ext>
            </a:extLst>
          </p:cNvPr>
          <p:cNvSpPr/>
          <p:nvPr/>
        </p:nvSpPr>
        <p:spPr>
          <a:xfrm>
            <a:off x="6637326" y="4942137"/>
            <a:ext cx="979241" cy="27298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0" rIns="36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 err="1">
                <a:solidFill>
                  <a:schemeClr val="bg1"/>
                </a:solidFill>
              </a:rPr>
              <a:t>OtherLedger</a:t>
            </a:r>
            <a:endParaRPr lang="en-US" sz="900" dirty="0">
              <a:solidFill>
                <a:schemeClr val="bg1"/>
              </a:solidFill>
            </a:endParaRP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AEE43B23-F4C2-384B-8761-B256E0BCAF4D}"/>
              </a:ext>
            </a:extLst>
          </p:cNvPr>
          <p:cNvSpPr/>
          <p:nvPr/>
        </p:nvSpPr>
        <p:spPr>
          <a:xfrm>
            <a:off x="5738606" y="2607723"/>
            <a:ext cx="736910" cy="203655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0" rIns="36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 err="1">
                <a:solidFill>
                  <a:schemeClr val="accent1"/>
                </a:solidFill>
              </a:rPr>
              <a:t>CoO</a:t>
            </a:r>
            <a:r>
              <a:rPr lang="en-US" sz="900" dirty="0">
                <a:solidFill>
                  <a:schemeClr val="accent1"/>
                </a:solidFill>
              </a:rPr>
              <a:t> API</a:t>
            </a:r>
          </a:p>
        </p:txBody>
      </p: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549FD7F8-B0DF-C348-A963-B7811FCB67F9}"/>
              </a:ext>
            </a:extLst>
          </p:cNvPr>
          <p:cNvCxnSpPr>
            <a:cxnSpLocks/>
            <a:endCxn id="116" idx="0"/>
          </p:cNvCxnSpPr>
          <p:nvPr/>
        </p:nvCxnSpPr>
        <p:spPr>
          <a:xfrm>
            <a:off x="1520849" y="3380156"/>
            <a:ext cx="0" cy="211321"/>
          </a:xfrm>
          <a:prstGeom prst="straightConnector1">
            <a:avLst/>
          </a:prstGeom>
          <a:ln w="19050"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0ED0A0C3-6A55-274E-92D2-B2DE6BACA3DC}"/>
              </a:ext>
            </a:extLst>
          </p:cNvPr>
          <p:cNvCxnSpPr>
            <a:cxnSpLocks/>
          </p:cNvCxnSpPr>
          <p:nvPr/>
        </p:nvCxnSpPr>
        <p:spPr>
          <a:xfrm>
            <a:off x="3075023" y="3371804"/>
            <a:ext cx="0" cy="211321"/>
          </a:xfrm>
          <a:prstGeom prst="straightConnector1">
            <a:avLst/>
          </a:prstGeom>
          <a:ln w="19050"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B415E9E6-6235-614E-81ED-99B70D087764}"/>
              </a:ext>
            </a:extLst>
          </p:cNvPr>
          <p:cNvCxnSpPr>
            <a:cxnSpLocks/>
          </p:cNvCxnSpPr>
          <p:nvPr/>
        </p:nvCxnSpPr>
        <p:spPr>
          <a:xfrm>
            <a:off x="2254421" y="4373710"/>
            <a:ext cx="0" cy="349694"/>
          </a:xfrm>
          <a:prstGeom prst="straightConnector1">
            <a:avLst/>
          </a:prstGeom>
          <a:ln w="19050"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A542259A-4325-6B45-AE7B-6AB20B58E8E2}"/>
              </a:ext>
            </a:extLst>
          </p:cNvPr>
          <p:cNvCxnSpPr>
            <a:cxnSpLocks/>
            <a:stCxn id="122" idx="1"/>
          </p:cNvCxnSpPr>
          <p:nvPr/>
        </p:nvCxnSpPr>
        <p:spPr>
          <a:xfrm flipH="1">
            <a:off x="3462821" y="4254414"/>
            <a:ext cx="671668" cy="0"/>
          </a:xfrm>
          <a:prstGeom prst="straightConnector1">
            <a:avLst/>
          </a:prstGeom>
          <a:ln w="19050"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03486943-5344-1B4B-8C71-D4C3FA375D9D}"/>
              </a:ext>
            </a:extLst>
          </p:cNvPr>
          <p:cNvCxnSpPr>
            <a:cxnSpLocks/>
          </p:cNvCxnSpPr>
          <p:nvPr/>
        </p:nvCxnSpPr>
        <p:spPr>
          <a:xfrm flipH="1">
            <a:off x="4871399" y="4267796"/>
            <a:ext cx="671668" cy="0"/>
          </a:xfrm>
          <a:prstGeom prst="straightConnector1">
            <a:avLst/>
          </a:prstGeom>
          <a:ln w="19050"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45762ABB-0CB8-3342-918F-D4120DDAED10}"/>
              </a:ext>
            </a:extLst>
          </p:cNvPr>
          <p:cNvCxnSpPr>
            <a:cxnSpLocks/>
          </p:cNvCxnSpPr>
          <p:nvPr/>
        </p:nvCxnSpPr>
        <p:spPr>
          <a:xfrm>
            <a:off x="6737354" y="4373710"/>
            <a:ext cx="0" cy="349694"/>
          </a:xfrm>
          <a:prstGeom prst="straightConnector1">
            <a:avLst/>
          </a:prstGeom>
          <a:ln w="19050"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B237C5EF-4EF4-6E40-A29F-6FC6CF2CFE41}"/>
              </a:ext>
            </a:extLst>
          </p:cNvPr>
          <p:cNvCxnSpPr>
            <a:cxnSpLocks/>
          </p:cNvCxnSpPr>
          <p:nvPr/>
        </p:nvCxnSpPr>
        <p:spPr>
          <a:xfrm>
            <a:off x="1607133" y="2396402"/>
            <a:ext cx="0" cy="211321"/>
          </a:xfrm>
          <a:prstGeom prst="straightConnector1">
            <a:avLst/>
          </a:prstGeom>
          <a:ln w="19050"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4528F0D1-CE9E-F246-A707-7BEA90B9C8FD}"/>
              </a:ext>
            </a:extLst>
          </p:cNvPr>
          <p:cNvCxnSpPr>
            <a:cxnSpLocks/>
          </p:cNvCxnSpPr>
          <p:nvPr/>
        </p:nvCxnSpPr>
        <p:spPr>
          <a:xfrm>
            <a:off x="6039488" y="2397523"/>
            <a:ext cx="0" cy="211321"/>
          </a:xfrm>
          <a:prstGeom prst="straightConnector1">
            <a:avLst/>
          </a:prstGeom>
          <a:ln w="19050"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Rectangle 138">
            <a:extLst>
              <a:ext uri="{FF2B5EF4-FFF2-40B4-BE49-F238E27FC236}">
                <a16:creationId xmlns:a16="http://schemas.microsoft.com/office/drawing/2014/main" id="{26BC6EBA-70AD-6245-8823-DE46E4D137F9}"/>
              </a:ext>
            </a:extLst>
          </p:cNvPr>
          <p:cNvSpPr/>
          <p:nvPr/>
        </p:nvSpPr>
        <p:spPr>
          <a:xfrm>
            <a:off x="2780770" y="3591476"/>
            <a:ext cx="588507" cy="20365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1"/>
                </a:solidFill>
              </a:rPr>
              <a:t>Subs API</a:t>
            </a:r>
          </a:p>
        </p:txBody>
      </p: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CC5DA850-32BB-514B-AD1D-E04E174ED420}"/>
              </a:ext>
            </a:extLst>
          </p:cNvPr>
          <p:cNvCxnSpPr>
            <a:cxnSpLocks/>
          </p:cNvCxnSpPr>
          <p:nvPr/>
        </p:nvCxnSpPr>
        <p:spPr>
          <a:xfrm>
            <a:off x="2309838" y="3390487"/>
            <a:ext cx="0" cy="211321"/>
          </a:xfrm>
          <a:prstGeom prst="straightConnector1">
            <a:avLst/>
          </a:prstGeom>
          <a:ln w="19050"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Rectangle 140">
            <a:extLst>
              <a:ext uri="{FF2B5EF4-FFF2-40B4-BE49-F238E27FC236}">
                <a16:creationId xmlns:a16="http://schemas.microsoft.com/office/drawing/2014/main" id="{B35391C9-2A77-754D-B174-C83B3332F9BF}"/>
              </a:ext>
            </a:extLst>
          </p:cNvPr>
          <p:cNvSpPr/>
          <p:nvPr/>
        </p:nvSpPr>
        <p:spPr>
          <a:xfrm>
            <a:off x="5619455" y="3601937"/>
            <a:ext cx="588507" cy="20365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1"/>
                </a:solidFill>
              </a:rPr>
              <a:t>Doc API</a:t>
            </a:r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8CD144B5-C824-F447-8F43-7ABAEF769751}"/>
              </a:ext>
            </a:extLst>
          </p:cNvPr>
          <p:cNvSpPr/>
          <p:nvPr/>
        </p:nvSpPr>
        <p:spPr>
          <a:xfrm>
            <a:off x="6397093" y="3608879"/>
            <a:ext cx="588507" cy="20365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1"/>
                </a:solidFill>
              </a:rPr>
              <a:t>Msg API</a:t>
            </a:r>
          </a:p>
        </p:txBody>
      </p:sp>
      <p:cxnSp>
        <p:nvCxnSpPr>
          <p:cNvPr id="143" name="Straight Arrow Connector 142">
            <a:extLst>
              <a:ext uri="{FF2B5EF4-FFF2-40B4-BE49-F238E27FC236}">
                <a16:creationId xmlns:a16="http://schemas.microsoft.com/office/drawing/2014/main" id="{BA47031B-7ABA-0D4C-8BD0-220E1C1BC91D}"/>
              </a:ext>
            </a:extLst>
          </p:cNvPr>
          <p:cNvCxnSpPr>
            <a:cxnSpLocks/>
            <a:endCxn id="141" idx="0"/>
          </p:cNvCxnSpPr>
          <p:nvPr/>
        </p:nvCxnSpPr>
        <p:spPr>
          <a:xfrm>
            <a:off x="5913709" y="3390616"/>
            <a:ext cx="0" cy="211321"/>
          </a:xfrm>
          <a:prstGeom prst="straightConnector1">
            <a:avLst/>
          </a:prstGeom>
          <a:ln w="19050"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B43064EF-7AA0-6D43-AAB9-796AC32E20B4}"/>
              </a:ext>
            </a:extLst>
          </p:cNvPr>
          <p:cNvCxnSpPr>
            <a:cxnSpLocks/>
          </p:cNvCxnSpPr>
          <p:nvPr/>
        </p:nvCxnSpPr>
        <p:spPr>
          <a:xfrm>
            <a:off x="7467883" y="3382263"/>
            <a:ext cx="0" cy="211321"/>
          </a:xfrm>
          <a:prstGeom prst="straightConnector1">
            <a:avLst/>
          </a:prstGeom>
          <a:ln w="19050"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Rectangle 144">
            <a:extLst>
              <a:ext uri="{FF2B5EF4-FFF2-40B4-BE49-F238E27FC236}">
                <a16:creationId xmlns:a16="http://schemas.microsoft.com/office/drawing/2014/main" id="{70770372-DA12-584A-8BF1-4B34F5590360}"/>
              </a:ext>
            </a:extLst>
          </p:cNvPr>
          <p:cNvSpPr/>
          <p:nvPr/>
        </p:nvSpPr>
        <p:spPr>
          <a:xfrm>
            <a:off x="7173630" y="3601935"/>
            <a:ext cx="588507" cy="20365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1"/>
                </a:solidFill>
              </a:rPr>
              <a:t>Subs API</a:t>
            </a:r>
          </a:p>
        </p:txBody>
      </p: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80A724C4-31FB-7248-AD52-B3E6B42BD7B4}"/>
              </a:ext>
            </a:extLst>
          </p:cNvPr>
          <p:cNvCxnSpPr>
            <a:cxnSpLocks/>
          </p:cNvCxnSpPr>
          <p:nvPr/>
        </p:nvCxnSpPr>
        <p:spPr>
          <a:xfrm>
            <a:off x="6702697" y="3400946"/>
            <a:ext cx="0" cy="211321"/>
          </a:xfrm>
          <a:prstGeom prst="straightConnector1">
            <a:avLst/>
          </a:prstGeom>
          <a:ln w="19050"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Rectangle 146">
            <a:extLst>
              <a:ext uri="{FF2B5EF4-FFF2-40B4-BE49-F238E27FC236}">
                <a16:creationId xmlns:a16="http://schemas.microsoft.com/office/drawing/2014/main" id="{52450F10-CA36-8D45-B6C2-F793CD7C984D}"/>
              </a:ext>
            </a:extLst>
          </p:cNvPr>
          <p:cNvSpPr/>
          <p:nvPr/>
        </p:nvSpPr>
        <p:spPr>
          <a:xfrm>
            <a:off x="1409663" y="4771123"/>
            <a:ext cx="853411" cy="20365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0" rIns="36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1"/>
                </a:solidFill>
              </a:rPr>
              <a:t>Channel API</a:t>
            </a: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D12D2F19-7A56-704C-8C66-B9E94128C9DD}"/>
              </a:ext>
            </a:extLst>
          </p:cNvPr>
          <p:cNvSpPr/>
          <p:nvPr/>
        </p:nvSpPr>
        <p:spPr>
          <a:xfrm>
            <a:off x="2807732" y="4771122"/>
            <a:ext cx="853411" cy="20365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0" rIns="36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1"/>
                </a:solidFill>
              </a:rPr>
              <a:t>Channel API</a:t>
            </a:r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4EAFC46A-022F-184B-9798-C13BCE52583C}"/>
              </a:ext>
            </a:extLst>
          </p:cNvPr>
          <p:cNvSpPr/>
          <p:nvPr/>
        </p:nvSpPr>
        <p:spPr>
          <a:xfrm>
            <a:off x="5192749" y="4771122"/>
            <a:ext cx="853411" cy="20365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0" rIns="36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1"/>
                </a:solidFill>
              </a:rPr>
              <a:t>Channel API</a:t>
            </a:r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430F26C1-7400-0147-AFD8-DF4471250EDF}"/>
              </a:ext>
            </a:extLst>
          </p:cNvPr>
          <p:cNvSpPr/>
          <p:nvPr/>
        </p:nvSpPr>
        <p:spPr>
          <a:xfrm>
            <a:off x="6718424" y="4761840"/>
            <a:ext cx="853411" cy="20365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0" rIns="36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1"/>
                </a:solidFill>
              </a:rPr>
              <a:t>Channel API</a:t>
            </a:r>
          </a:p>
        </p:txBody>
      </p:sp>
      <p:pic>
        <p:nvPicPr>
          <p:cNvPr id="151" name="Picture 150">
            <a:extLst>
              <a:ext uri="{FF2B5EF4-FFF2-40B4-BE49-F238E27FC236}">
                <a16:creationId xmlns:a16="http://schemas.microsoft.com/office/drawing/2014/main" id="{341D24E8-B1C1-D542-8ABB-FC390CCA1D1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09807" y="2065499"/>
            <a:ext cx="396952" cy="327578"/>
          </a:xfrm>
          <a:prstGeom prst="rect">
            <a:avLst/>
          </a:prstGeom>
        </p:spPr>
      </p:pic>
      <p:sp>
        <p:nvSpPr>
          <p:cNvPr id="152" name="Rectangle 151">
            <a:extLst>
              <a:ext uri="{FF2B5EF4-FFF2-40B4-BE49-F238E27FC236}">
                <a16:creationId xmlns:a16="http://schemas.microsoft.com/office/drawing/2014/main" id="{E06026F7-9408-8C4C-97F1-D60F0AB135E7}"/>
              </a:ext>
            </a:extLst>
          </p:cNvPr>
          <p:cNvSpPr/>
          <p:nvPr/>
        </p:nvSpPr>
        <p:spPr>
          <a:xfrm>
            <a:off x="2464047" y="2607722"/>
            <a:ext cx="736910" cy="203655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0" rIns="36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1"/>
                </a:solidFill>
              </a:rPr>
              <a:t>Other API</a:t>
            </a:r>
          </a:p>
        </p:txBody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85A2B865-A1C7-514F-9D24-E76E3AC9C0BF}"/>
              </a:ext>
            </a:extLst>
          </p:cNvPr>
          <p:cNvSpPr/>
          <p:nvPr/>
        </p:nvSpPr>
        <p:spPr>
          <a:xfrm>
            <a:off x="6976070" y="2586344"/>
            <a:ext cx="736910" cy="203655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0" rIns="36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1"/>
                </a:solidFill>
              </a:rPr>
              <a:t>Other API</a:t>
            </a:r>
          </a:p>
        </p:txBody>
      </p:sp>
      <p:cxnSp>
        <p:nvCxnSpPr>
          <p:cNvPr id="154" name="Straight Arrow Connector 153">
            <a:extLst>
              <a:ext uri="{FF2B5EF4-FFF2-40B4-BE49-F238E27FC236}">
                <a16:creationId xmlns:a16="http://schemas.microsoft.com/office/drawing/2014/main" id="{A2D7B08E-DEFD-8A4B-BE8E-98A8FE1B57D5}"/>
              </a:ext>
            </a:extLst>
          </p:cNvPr>
          <p:cNvCxnSpPr>
            <a:cxnSpLocks/>
          </p:cNvCxnSpPr>
          <p:nvPr/>
        </p:nvCxnSpPr>
        <p:spPr>
          <a:xfrm>
            <a:off x="7467883" y="2393076"/>
            <a:ext cx="0" cy="211321"/>
          </a:xfrm>
          <a:prstGeom prst="straightConnector1">
            <a:avLst/>
          </a:prstGeom>
          <a:ln w="19050"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3C01B9C2-E05D-B04D-AB6C-D4FFA1747EE9}"/>
              </a:ext>
            </a:extLst>
          </p:cNvPr>
          <p:cNvCxnSpPr>
            <a:cxnSpLocks/>
          </p:cNvCxnSpPr>
          <p:nvPr/>
        </p:nvCxnSpPr>
        <p:spPr>
          <a:xfrm>
            <a:off x="2998752" y="2406082"/>
            <a:ext cx="0" cy="211321"/>
          </a:xfrm>
          <a:prstGeom prst="straightConnector1">
            <a:avLst/>
          </a:prstGeom>
          <a:ln w="19050"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6" name="Picture 155">
            <a:extLst>
              <a:ext uri="{FF2B5EF4-FFF2-40B4-BE49-F238E27FC236}">
                <a16:creationId xmlns:a16="http://schemas.microsoft.com/office/drawing/2014/main" id="{C3243ED4-66B1-284E-B8BE-6CD715F63B1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27469" y="2116337"/>
            <a:ext cx="396952" cy="327578"/>
          </a:xfrm>
          <a:prstGeom prst="rect">
            <a:avLst/>
          </a:prstGeom>
        </p:spPr>
      </p:pic>
      <p:pic>
        <p:nvPicPr>
          <p:cNvPr id="157" name="Picture 156">
            <a:extLst>
              <a:ext uri="{FF2B5EF4-FFF2-40B4-BE49-F238E27FC236}">
                <a16:creationId xmlns:a16="http://schemas.microsoft.com/office/drawing/2014/main" id="{64D68F77-7E0E-1F4B-90F0-7D48D3EA614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74893" y="2101776"/>
            <a:ext cx="396952" cy="327578"/>
          </a:xfrm>
          <a:prstGeom prst="rect">
            <a:avLst/>
          </a:prstGeom>
        </p:spPr>
      </p:pic>
      <p:pic>
        <p:nvPicPr>
          <p:cNvPr id="158" name="Picture 157">
            <a:extLst>
              <a:ext uri="{FF2B5EF4-FFF2-40B4-BE49-F238E27FC236}">
                <a16:creationId xmlns:a16="http://schemas.microsoft.com/office/drawing/2014/main" id="{6B1C6937-0392-404D-9EC0-960DDB59F03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70095" y="2087161"/>
            <a:ext cx="396952" cy="327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458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06CB92A-F418-5F49-A23C-B7A7CE501EFC}"/>
              </a:ext>
            </a:extLst>
          </p:cNvPr>
          <p:cNvSpPr/>
          <p:nvPr/>
        </p:nvSpPr>
        <p:spPr>
          <a:xfrm>
            <a:off x="1911138" y="411002"/>
            <a:ext cx="1649896" cy="113111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t"/>
          <a:lstStyle/>
          <a:p>
            <a:pPr algn="ctr"/>
            <a:r>
              <a:rPr lang="en-US" sz="1100" b="1" dirty="0">
                <a:solidFill>
                  <a:schemeClr val="accent2">
                    <a:lumMod val="50000"/>
                  </a:schemeClr>
                </a:solidFill>
              </a:rPr>
              <a:t>On Chain Message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B42E2B-00F9-E64A-8EB7-52D96A16D637}"/>
              </a:ext>
            </a:extLst>
          </p:cNvPr>
          <p:cNvSpPr txBox="1"/>
          <p:nvPr/>
        </p:nvSpPr>
        <p:spPr>
          <a:xfrm>
            <a:off x="2333456" y="919168"/>
            <a:ext cx="780983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accent2">
                    <a:lumMod val="50000"/>
                  </a:schemeClr>
                </a:solidFill>
              </a:rPr>
              <a:t>Subject</a:t>
            </a:r>
          </a:p>
          <a:p>
            <a:r>
              <a:rPr lang="en-US" sz="1100" dirty="0">
                <a:solidFill>
                  <a:schemeClr val="accent2">
                    <a:lumMod val="50000"/>
                  </a:schemeClr>
                </a:solidFill>
              </a:rPr>
              <a:t>Object</a:t>
            </a:r>
          </a:p>
          <a:p>
            <a:r>
              <a:rPr lang="en-US" sz="1100" dirty="0">
                <a:solidFill>
                  <a:schemeClr val="accent2">
                    <a:lumMod val="50000"/>
                  </a:schemeClr>
                </a:solidFill>
              </a:rPr>
              <a:t>Predicate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5416DAA-B0F2-3C47-96E7-FD8572604E32}"/>
              </a:ext>
            </a:extLst>
          </p:cNvPr>
          <p:cNvCxnSpPr>
            <a:cxnSpLocks/>
          </p:cNvCxnSpPr>
          <p:nvPr/>
        </p:nvCxnSpPr>
        <p:spPr>
          <a:xfrm>
            <a:off x="2037986" y="719114"/>
            <a:ext cx="1423657" cy="0"/>
          </a:xfrm>
          <a:prstGeom prst="line">
            <a:avLst/>
          </a:prstGeom>
          <a:ln w="1905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D964B67-6153-344C-86D2-030DA90D1977}"/>
              </a:ext>
            </a:extLst>
          </p:cNvPr>
          <p:cNvSpPr txBox="1"/>
          <p:nvPr/>
        </p:nvSpPr>
        <p:spPr>
          <a:xfrm>
            <a:off x="3859206" y="199087"/>
            <a:ext cx="4873447" cy="41549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lang="en-US" sz="1050" dirty="0"/>
              <a:t>A uniquely identified entity in accordance with the edi3 identity specification</a:t>
            </a:r>
          </a:p>
          <a:p>
            <a:r>
              <a:rPr lang="en-US" sz="1050" dirty="0" err="1"/>
              <a:t>eg</a:t>
            </a:r>
            <a:r>
              <a:rPr lang="en-US" sz="1050" dirty="0"/>
              <a:t> : chamber.com.au:certificateOfOrigin:123456789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D705A495-E99D-1B40-B6D0-78555BBF7CFA}"/>
              </a:ext>
            </a:extLst>
          </p:cNvPr>
          <p:cNvSpPr txBox="1"/>
          <p:nvPr/>
        </p:nvSpPr>
        <p:spPr>
          <a:xfrm>
            <a:off x="3859206" y="719114"/>
            <a:ext cx="4873449" cy="43088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050" dirty="0"/>
              <a:t>A multi-hash of the linked data payload that holds the detailed data</a:t>
            </a:r>
          </a:p>
          <a:p>
            <a:r>
              <a:rPr lang="en-US" sz="1050" dirty="0" err="1"/>
              <a:t>eg</a:t>
            </a:r>
            <a:r>
              <a:rPr lang="en-US" sz="1050" dirty="0"/>
              <a:t> : EiCcvAfD+ZFyWDajqipYHKICkZiqQgudmbwOEx2fPiy+Rw==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BDE2E65C-C30C-7947-8E32-DCB7AFBD0D7B}"/>
              </a:ext>
            </a:extLst>
          </p:cNvPr>
          <p:cNvSpPr txBox="1"/>
          <p:nvPr/>
        </p:nvSpPr>
        <p:spPr>
          <a:xfrm>
            <a:off x="3859206" y="1229228"/>
            <a:ext cx="4873448" cy="43088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050" dirty="0"/>
              <a:t>The event that triggered the message in edi3 dictionary JSON-LD lexicon</a:t>
            </a:r>
          </a:p>
          <a:p>
            <a:r>
              <a:rPr lang="en-US" sz="1050" dirty="0" err="1"/>
              <a:t>eg</a:t>
            </a:r>
            <a:r>
              <a:rPr lang="en-US" sz="1050" dirty="0"/>
              <a:t> : dictionary.edi3.org/regulatory/</a:t>
            </a:r>
            <a:r>
              <a:rPr lang="en-US" sz="1050" dirty="0" err="1"/>
              <a:t>certificateOfOrigin.status.acquitted</a:t>
            </a:r>
            <a:endParaRPr lang="en-US" sz="1050" dirty="0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D37C7056-A403-0B42-B5EA-79723228ECCB}"/>
              </a:ext>
            </a:extLst>
          </p:cNvPr>
          <p:cNvSpPr/>
          <p:nvPr/>
        </p:nvSpPr>
        <p:spPr>
          <a:xfrm>
            <a:off x="1924262" y="2262993"/>
            <a:ext cx="1649895" cy="103367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t"/>
          <a:lstStyle/>
          <a:p>
            <a:pPr algn="ctr"/>
            <a:r>
              <a:rPr lang="en-US" sz="1100" b="1" dirty="0">
                <a:solidFill>
                  <a:schemeClr val="accent2">
                    <a:lumMod val="50000"/>
                  </a:schemeClr>
                </a:solidFill>
              </a:rPr>
              <a:t>Linked Data Payload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42AB663-7F5E-6746-8EB6-00CC661393E2}"/>
              </a:ext>
            </a:extLst>
          </p:cNvPr>
          <p:cNvCxnSpPr>
            <a:cxnSpLocks/>
            <a:stCxn id="9" idx="1"/>
          </p:cNvCxnSpPr>
          <p:nvPr/>
        </p:nvCxnSpPr>
        <p:spPr>
          <a:xfrm flipH="1">
            <a:off x="3062690" y="406836"/>
            <a:ext cx="796516" cy="617029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3C5BB03D-E112-F745-8560-83658E64D30C}"/>
              </a:ext>
            </a:extLst>
          </p:cNvPr>
          <p:cNvCxnSpPr>
            <a:cxnSpLocks/>
            <a:stCxn id="64" idx="1"/>
          </p:cNvCxnSpPr>
          <p:nvPr/>
        </p:nvCxnSpPr>
        <p:spPr>
          <a:xfrm flipH="1">
            <a:off x="2973384" y="934558"/>
            <a:ext cx="885822" cy="262527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D22FACF5-85B4-5545-8078-BA3DC7F4C3FE}"/>
              </a:ext>
            </a:extLst>
          </p:cNvPr>
          <p:cNvCxnSpPr>
            <a:cxnSpLocks/>
            <a:stCxn id="65" idx="1"/>
          </p:cNvCxnSpPr>
          <p:nvPr/>
        </p:nvCxnSpPr>
        <p:spPr>
          <a:xfrm flipH="1" flipV="1">
            <a:off x="3114439" y="1383193"/>
            <a:ext cx="744767" cy="61479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8499E4A4-106C-6E47-A447-B2AEFCA942B8}"/>
              </a:ext>
            </a:extLst>
          </p:cNvPr>
          <p:cNvCxnSpPr>
            <a:cxnSpLocks/>
            <a:stCxn id="3" idx="1"/>
          </p:cNvCxnSpPr>
          <p:nvPr/>
        </p:nvCxnSpPr>
        <p:spPr>
          <a:xfrm rot="10800000" flipV="1">
            <a:off x="2153898" y="1219250"/>
            <a:ext cx="179559" cy="1053270"/>
          </a:xfrm>
          <a:prstGeom prst="bentConnector2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Group 33">
            <a:extLst>
              <a:ext uri="{FF2B5EF4-FFF2-40B4-BE49-F238E27FC236}">
                <a16:creationId xmlns:a16="http://schemas.microsoft.com/office/drawing/2014/main" id="{E295CF65-5737-E240-8879-90D8F9DB29D2}"/>
              </a:ext>
            </a:extLst>
          </p:cNvPr>
          <p:cNvGrpSpPr/>
          <p:nvPr/>
        </p:nvGrpSpPr>
        <p:grpSpPr>
          <a:xfrm>
            <a:off x="2202559" y="2586159"/>
            <a:ext cx="1093300" cy="578127"/>
            <a:chOff x="3992222" y="3028122"/>
            <a:chExt cx="1093300" cy="578127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267B8342-F47B-3D48-AA99-E7D0D1CFD2BD}"/>
                </a:ext>
              </a:extLst>
            </p:cNvPr>
            <p:cNvSpPr/>
            <p:nvPr/>
          </p:nvSpPr>
          <p:spPr>
            <a:xfrm>
              <a:off x="4412976" y="3180523"/>
              <a:ext cx="218661" cy="18884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EF157E66-138F-2642-8E7B-27A6D3F3E901}"/>
                </a:ext>
              </a:extLst>
            </p:cNvPr>
            <p:cNvSpPr/>
            <p:nvPr/>
          </p:nvSpPr>
          <p:spPr>
            <a:xfrm>
              <a:off x="4731025" y="3417405"/>
              <a:ext cx="218661" cy="18884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5399C52F-BE1D-9246-A3FA-17736A9691AD}"/>
                </a:ext>
              </a:extLst>
            </p:cNvPr>
            <p:cNvSpPr/>
            <p:nvPr/>
          </p:nvSpPr>
          <p:spPr>
            <a:xfrm>
              <a:off x="4866861" y="3028122"/>
              <a:ext cx="218661" cy="18884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95D351BE-B8BB-FF4E-AB6A-CBB1576BF51B}"/>
                </a:ext>
              </a:extLst>
            </p:cNvPr>
            <p:cNvSpPr/>
            <p:nvPr/>
          </p:nvSpPr>
          <p:spPr>
            <a:xfrm>
              <a:off x="3992222" y="3321328"/>
              <a:ext cx="218661" cy="18884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463147AD-2CD6-0F40-97C4-E192DAA896B8}"/>
                </a:ext>
              </a:extLst>
            </p:cNvPr>
            <p:cNvCxnSpPr>
              <a:cxnSpLocks/>
              <a:stCxn id="23" idx="7"/>
              <a:endCxn id="86" idx="2"/>
            </p:cNvCxnSpPr>
            <p:nvPr/>
          </p:nvCxnSpPr>
          <p:spPr>
            <a:xfrm flipV="1">
              <a:off x="4599615" y="3122544"/>
              <a:ext cx="267246" cy="85635"/>
            </a:xfrm>
            <a:prstGeom prst="straightConnector1">
              <a:avLst/>
            </a:prstGeom>
            <a:ln w="1905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BC900A78-62CD-4B43-8E13-E64ACF46351C}"/>
                </a:ext>
              </a:extLst>
            </p:cNvPr>
            <p:cNvCxnSpPr>
              <a:cxnSpLocks/>
              <a:stCxn id="23" idx="5"/>
              <a:endCxn id="84" idx="1"/>
            </p:cNvCxnSpPr>
            <p:nvPr/>
          </p:nvCxnSpPr>
          <p:spPr>
            <a:xfrm>
              <a:off x="4599615" y="3341711"/>
              <a:ext cx="163432" cy="103350"/>
            </a:xfrm>
            <a:prstGeom prst="straightConnector1">
              <a:avLst/>
            </a:prstGeom>
            <a:ln w="1905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F2986A63-621F-FD4C-8F1E-7A83172B30E1}"/>
                </a:ext>
              </a:extLst>
            </p:cNvPr>
            <p:cNvCxnSpPr>
              <a:cxnSpLocks/>
              <a:stCxn id="23" idx="2"/>
              <a:endCxn id="87" idx="7"/>
            </p:cNvCxnSpPr>
            <p:nvPr/>
          </p:nvCxnSpPr>
          <p:spPr>
            <a:xfrm flipH="1">
              <a:off x="4178861" y="3274945"/>
              <a:ext cx="234115" cy="74039"/>
            </a:xfrm>
            <a:prstGeom prst="straightConnector1">
              <a:avLst/>
            </a:prstGeom>
            <a:ln w="1905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4" name="TextBox 103">
            <a:extLst>
              <a:ext uri="{FF2B5EF4-FFF2-40B4-BE49-F238E27FC236}">
                <a16:creationId xmlns:a16="http://schemas.microsoft.com/office/drawing/2014/main" id="{D670A5EA-C9A2-4C4A-A20F-B3A14D1C6FF7}"/>
              </a:ext>
            </a:extLst>
          </p:cNvPr>
          <p:cNvSpPr txBox="1"/>
          <p:nvPr/>
        </p:nvSpPr>
        <p:spPr>
          <a:xfrm>
            <a:off x="3841403" y="1993491"/>
            <a:ext cx="4873447" cy="154657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lang="en-US" sz="1050" dirty="0"/>
              <a:t>All data is JSON-LD in accordance with the dictionary.edi3.org lexicon. All links to objects are notarized with a multi-hash.</a:t>
            </a:r>
          </a:p>
          <a:p>
            <a:endParaRPr lang="en-US" sz="1050" dirty="0"/>
          </a:p>
          <a:p>
            <a:endParaRPr lang="en-US" sz="1050" dirty="0"/>
          </a:p>
          <a:p>
            <a:endParaRPr lang="en-US" sz="1050" dirty="0"/>
          </a:p>
          <a:p>
            <a:endParaRPr lang="en-US" sz="1050" dirty="0"/>
          </a:p>
          <a:p>
            <a:endParaRPr lang="en-US" sz="1050" dirty="0"/>
          </a:p>
          <a:p>
            <a:endParaRPr lang="en-US" sz="1050" dirty="0"/>
          </a:p>
          <a:p>
            <a:endParaRPr lang="en-US" sz="1050" dirty="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FA111EC9-85D6-F14E-B475-9F1105DD8577}"/>
              </a:ext>
            </a:extLst>
          </p:cNvPr>
          <p:cNvSpPr/>
          <p:nvPr/>
        </p:nvSpPr>
        <p:spPr>
          <a:xfrm>
            <a:off x="5212777" y="2498003"/>
            <a:ext cx="924768" cy="42351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127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sz="1000" dirty="0">
                <a:solidFill>
                  <a:schemeClr val="accent2">
                    <a:lumMod val="50000"/>
                  </a:schemeClr>
                </a:solidFill>
              </a:rPr>
              <a:t>coo:</a:t>
            </a:r>
          </a:p>
          <a:p>
            <a:pPr algn="ctr"/>
            <a:r>
              <a:rPr lang="en-US" sz="1000" dirty="0">
                <a:solidFill>
                  <a:schemeClr val="accent2">
                    <a:lumMod val="50000"/>
                  </a:schemeClr>
                </a:solidFill>
              </a:rPr>
              <a:t>123456789</a:t>
            </a:r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6E6A881A-9523-404D-AF3B-09FFCC7A00A7}"/>
              </a:ext>
            </a:extLst>
          </p:cNvPr>
          <p:cNvSpPr/>
          <p:nvPr/>
        </p:nvSpPr>
        <p:spPr>
          <a:xfrm>
            <a:off x="3918012" y="2581015"/>
            <a:ext cx="873157" cy="42351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127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sz="1000" dirty="0" err="1">
                <a:solidFill>
                  <a:schemeClr val="accent2">
                    <a:lumMod val="50000"/>
                  </a:schemeClr>
                </a:solidFill>
              </a:rPr>
              <a:t>abn</a:t>
            </a:r>
            <a:r>
              <a:rPr lang="en-US" sz="1000" dirty="0">
                <a:solidFill>
                  <a:schemeClr val="accent2">
                    <a:lumMod val="50000"/>
                  </a:schemeClr>
                </a:solidFill>
              </a:rPr>
              <a:t>: 1122334</a:t>
            </a:r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4ADAA00F-FC42-944B-8A4B-A9C2649544D1}"/>
              </a:ext>
            </a:extLst>
          </p:cNvPr>
          <p:cNvSpPr/>
          <p:nvPr/>
        </p:nvSpPr>
        <p:spPr>
          <a:xfrm>
            <a:off x="5982713" y="2994296"/>
            <a:ext cx="1078867" cy="42351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127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sz="1000" dirty="0">
                <a:solidFill>
                  <a:schemeClr val="accent2">
                    <a:lumMod val="50000"/>
                  </a:schemeClr>
                </a:solidFill>
              </a:rPr>
              <a:t>Pdf:</a:t>
            </a:r>
          </a:p>
          <a:p>
            <a:pPr algn="ctr"/>
            <a:r>
              <a:rPr lang="en-US" sz="1000" dirty="0">
                <a:solidFill>
                  <a:schemeClr val="accent2">
                    <a:lumMod val="50000"/>
                  </a:schemeClr>
                </a:solidFill>
              </a:rPr>
              <a:t>887765</a:t>
            </a:r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A4229BE3-4C50-AC49-A410-6799BEE81BF0}"/>
              </a:ext>
            </a:extLst>
          </p:cNvPr>
          <p:cNvSpPr/>
          <p:nvPr/>
        </p:nvSpPr>
        <p:spPr>
          <a:xfrm>
            <a:off x="7392058" y="2390250"/>
            <a:ext cx="1078867" cy="42351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127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sz="1000" dirty="0">
                <a:solidFill>
                  <a:schemeClr val="accent2">
                    <a:lumMod val="50000"/>
                  </a:schemeClr>
                </a:solidFill>
              </a:rPr>
              <a:t>consignment:</a:t>
            </a:r>
          </a:p>
          <a:p>
            <a:pPr algn="ctr"/>
            <a:r>
              <a:rPr lang="en-US" sz="1000" dirty="0">
                <a:solidFill>
                  <a:schemeClr val="accent2">
                    <a:lumMod val="50000"/>
                  </a:schemeClr>
                </a:solidFill>
              </a:rPr>
              <a:t>99887766</a:t>
            </a:r>
          </a:p>
        </p:txBody>
      </p: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A59ED0DD-BBD0-2449-9428-E994CEA62180}"/>
              </a:ext>
            </a:extLst>
          </p:cNvPr>
          <p:cNvCxnSpPr>
            <a:cxnSpLocks/>
            <a:stCxn id="39" idx="2"/>
            <a:endCxn id="110" idx="6"/>
          </p:cNvCxnSpPr>
          <p:nvPr/>
        </p:nvCxnSpPr>
        <p:spPr>
          <a:xfrm flipH="1">
            <a:off x="4791169" y="2709759"/>
            <a:ext cx="421608" cy="83012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9F61BDA2-981E-8A46-88C6-D463635C759A}"/>
              </a:ext>
            </a:extLst>
          </p:cNvPr>
          <p:cNvSpPr txBox="1"/>
          <p:nvPr/>
        </p:nvSpPr>
        <p:spPr>
          <a:xfrm>
            <a:off x="4615582" y="2453653"/>
            <a:ext cx="559769" cy="24622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accent2">
                    <a:lumMod val="50000"/>
                  </a:schemeClr>
                </a:solidFill>
              </a:rPr>
              <a:t>Issued</a:t>
            </a:r>
          </a:p>
        </p:txBody>
      </p: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9461CC95-B3EF-1141-8E2B-E525ED7840DE}"/>
              </a:ext>
            </a:extLst>
          </p:cNvPr>
          <p:cNvCxnSpPr>
            <a:cxnSpLocks/>
            <a:stCxn id="39" idx="5"/>
            <a:endCxn id="112" idx="1"/>
          </p:cNvCxnSpPr>
          <p:nvPr/>
        </p:nvCxnSpPr>
        <p:spPr>
          <a:xfrm>
            <a:off x="6002116" y="2859492"/>
            <a:ext cx="138593" cy="196826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E5930895-B772-1142-8C82-C1ED745F0597}"/>
              </a:ext>
            </a:extLst>
          </p:cNvPr>
          <p:cNvCxnSpPr>
            <a:cxnSpLocks/>
            <a:stCxn id="39" idx="7"/>
            <a:endCxn id="113" idx="2"/>
          </p:cNvCxnSpPr>
          <p:nvPr/>
        </p:nvCxnSpPr>
        <p:spPr>
          <a:xfrm>
            <a:off x="6002116" y="2560025"/>
            <a:ext cx="1389942" cy="41981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TextBox 125">
            <a:extLst>
              <a:ext uri="{FF2B5EF4-FFF2-40B4-BE49-F238E27FC236}">
                <a16:creationId xmlns:a16="http://schemas.microsoft.com/office/drawing/2014/main" id="{DD905276-96AF-ED49-B925-F89A1CB232D1}"/>
              </a:ext>
            </a:extLst>
          </p:cNvPr>
          <p:cNvSpPr txBox="1"/>
          <p:nvPr/>
        </p:nvSpPr>
        <p:spPr>
          <a:xfrm>
            <a:off x="6414975" y="2366488"/>
            <a:ext cx="651140" cy="24622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accent2">
                    <a:lumMod val="50000"/>
                  </a:schemeClr>
                </a:solidFill>
              </a:rPr>
              <a:t>Shipped</a:t>
            </a: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A2F4D14E-3ED2-DF44-9447-CDE0E2DC9B08}"/>
              </a:ext>
            </a:extLst>
          </p:cNvPr>
          <p:cNvSpPr txBox="1"/>
          <p:nvPr/>
        </p:nvSpPr>
        <p:spPr>
          <a:xfrm>
            <a:off x="4720521" y="2802617"/>
            <a:ext cx="631904" cy="24622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accent2">
                    <a:lumMod val="50000"/>
                  </a:schemeClr>
                </a:solidFill>
              </a:rPr>
              <a:t>certified</a:t>
            </a:r>
          </a:p>
        </p:txBody>
      </p:sp>
      <p:sp>
        <p:nvSpPr>
          <p:cNvPr id="160" name="Oval 159">
            <a:extLst>
              <a:ext uri="{FF2B5EF4-FFF2-40B4-BE49-F238E27FC236}">
                <a16:creationId xmlns:a16="http://schemas.microsoft.com/office/drawing/2014/main" id="{5C2FE2AF-157F-7449-B44C-E66A2A035B28}"/>
              </a:ext>
            </a:extLst>
          </p:cNvPr>
          <p:cNvSpPr/>
          <p:nvPr/>
        </p:nvSpPr>
        <p:spPr>
          <a:xfrm>
            <a:off x="7417538" y="2941531"/>
            <a:ext cx="1078867" cy="42351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127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sz="1000" dirty="0">
                <a:solidFill>
                  <a:schemeClr val="accent2">
                    <a:lumMod val="50000"/>
                  </a:schemeClr>
                </a:solidFill>
              </a:rPr>
              <a:t>invoice:</a:t>
            </a:r>
          </a:p>
          <a:p>
            <a:pPr algn="ctr"/>
            <a:r>
              <a:rPr lang="en-US" sz="1000" dirty="0">
                <a:solidFill>
                  <a:schemeClr val="accent2">
                    <a:lumMod val="50000"/>
                  </a:schemeClr>
                </a:solidFill>
              </a:rPr>
              <a:t>887765</a:t>
            </a:r>
          </a:p>
        </p:txBody>
      </p:sp>
      <p:cxnSp>
        <p:nvCxnSpPr>
          <p:cNvPr id="161" name="Straight Arrow Connector 160">
            <a:extLst>
              <a:ext uri="{FF2B5EF4-FFF2-40B4-BE49-F238E27FC236}">
                <a16:creationId xmlns:a16="http://schemas.microsoft.com/office/drawing/2014/main" id="{DD5B3470-5BC3-6742-B333-9B21D8336FD6}"/>
              </a:ext>
            </a:extLst>
          </p:cNvPr>
          <p:cNvCxnSpPr>
            <a:cxnSpLocks/>
            <a:endCxn id="160" idx="1"/>
          </p:cNvCxnSpPr>
          <p:nvPr/>
        </p:nvCxnSpPr>
        <p:spPr>
          <a:xfrm>
            <a:off x="6137545" y="2699874"/>
            <a:ext cx="1437989" cy="303679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510C9D8C-65B6-3E4A-A2D2-F1A8BFA36E54}"/>
              </a:ext>
            </a:extLst>
          </p:cNvPr>
          <p:cNvSpPr txBox="1"/>
          <p:nvPr/>
        </p:nvSpPr>
        <p:spPr>
          <a:xfrm>
            <a:off x="6849336" y="2660800"/>
            <a:ext cx="530915" cy="24622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accent2">
                    <a:lumMod val="50000"/>
                  </a:schemeClr>
                </a:solidFill>
              </a:rPr>
              <a:t>goods</a:t>
            </a:r>
          </a:p>
        </p:txBody>
      </p:sp>
      <p:sp>
        <p:nvSpPr>
          <p:cNvPr id="163" name="Oval 162">
            <a:extLst>
              <a:ext uri="{FF2B5EF4-FFF2-40B4-BE49-F238E27FC236}">
                <a16:creationId xmlns:a16="http://schemas.microsoft.com/office/drawing/2014/main" id="{00A200C6-4E12-0A46-8036-D49F1C08C837}"/>
              </a:ext>
            </a:extLst>
          </p:cNvPr>
          <p:cNvSpPr/>
          <p:nvPr/>
        </p:nvSpPr>
        <p:spPr>
          <a:xfrm>
            <a:off x="4480884" y="3024257"/>
            <a:ext cx="873157" cy="42351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127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sz="1000" dirty="0" err="1">
                <a:solidFill>
                  <a:schemeClr val="accent2">
                    <a:lumMod val="50000"/>
                  </a:schemeClr>
                </a:solidFill>
              </a:rPr>
              <a:t>jwt</a:t>
            </a:r>
            <a:r>
              <a:rPr lang="en-US" sz="1000" dirty="0">
                <a:solidFill>
                  <a:schemeClr val="accent2">
                    <a:lumMod val="50000"/>
                  </a:schemeClr>
                </a:solidFill>
              </a:rPr>
              <a:t>: ab445g24</a:t>
            </a:r>
          </a:p>
        </p:txBody>
      </p:sp>
      <p:cxnSp>
        <p:nvCxnSpPr>
          <p:cNvPr id="164" name="Straight Arrow Connector 163">
            <a:extLst>
              <a:ext uri="{FF2B5EF4-FFF2-40B4-BE49-F238E27FC236}">
                <a16:creationId xmlns:a16="http://schemas.microsoft.com/office/drawing/2014/main" id="{8BC7DD9C-987F-5A4D-8232-2E0F8EE67CBD}"/>
              </a:ext>
            </a:extLst>
          </p:cNvPr>
          <p:cNvCxnSpPr>
            <a:cxnSpLocks/>
            <a:stCxn id="39" idx="3"/>
            <a:endCxn id="163" idx="7"/>
          </p:cNvCxnSpPr>
          <p:nvPr/>
        </p:nvCxnSpPr>
        <p:spPr>
          <a:xfrm flipH="1">
            <a:off x="5226170" y="2859492"/>
            <a:ext cx="122036" cy="226787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TextBox 164">
            <a:extLst>
              <a:ext uri="{FF2B5EF4-FFF2-40B4-BE49-F238E27FC236}">
                <a16:creationId xmlns:a16="http://schemas.microsoft.com/office/drawing/2014/main" id="{3F00C9E3-2979-F748-9D7D-F62AB56BA088}"/>
              </a:ext>
            </a:extLst>
          </p:cNvPr>
          <p:cNvSpPr txBox="1"/>
          <p:nvPr/>
        </p:nvSpPr>
        <p:spPr>
          <a:xfrm>
            <a:off x="6057578" y="2780593"/>
            <a:ext cx="744114" cy="24622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accent2">
                    <a:lumMod val="50000"/>
                  </a:schemeClr>
                </a:solidFill>
              </a:rPr>
              <a:t>document</a:t>
            </a:r>
          </a:p>
        </p:txBody>
      </p: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D998586E-DF51-484A-8ED8-FED2592E80CC}"/>
              </a:ext>
            </a:extLst>
          </p:cNvPr>
          <p:cNvCxnSpPr>
            <a:cxnSpLocks/>
          </p:cNvCxnSpPr>
          <p:nvPr/>
        </p:nvCxnSpPr>
        <p:spPr>
          <a:xfrm>
            <a:off x="377925" y="1846420"/>
            <a:ext cx="8656745" cy="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81934970-A5A7-F948-9E66-00383F2B34FD}"/>
              </a:ext>
            </a:extLst>
          </p:cNvPr>
          <p:cNvCxnSpPr>
            <a:cxnSpLocks/>
          </p:cNvCxnSpPr>
          <p:nvPr/>
        </p:nvCxnSpPr>
        <p:spPr>
          <a:xfrm>
            <a:off x="438218" y="3655620"/>
            <a:ext cx="8397669" cy="8697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DAAA6474-4996-9747-9157-9FB17C5B9951}"/>
              </a:ext>
            </a:extLst>
          </p:cNvPr>
          <p:cNvSpPr txBox="1"/>
          <p:nvPr/>
        </p:nvSpPr>
        <p:spPr>
          <a:xfrm>
            <a:off x="112306" y="302583"/>
            <a:ext cx="13528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Channel layer</a:t>
            </a: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E1B40980-6C70-7B4A-86D4-5634C336ABAD}"/>
              </a:ext>
            </a:extLst>
          </p:cNvPr>
          <p:cNvSpPr txBox="1"/>
          <p:nvPr/>
        </p:nvSpPr>
        <p:spPr>
          <a:xfrm>
            <a:off x="109130" y="631559"/>
            <a:ext cx="172141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All countries on the channel see the message, whether they are the recipient or not. However, multiple isolated channels are supported</a:t>
            </a: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F56AB4D9-906B-2941-88EF-919749DE4A81}"/>
              </a:ext>
            </a:extLst>
          </p:cNvPr>
          <p:cNvSpPr txBox="1"/>
          <p:nvPr/>
        </p:nvSpPr>
        <p:spPr>
          <a:xfrm>
            <a:off x="87675" y="2008080"/>
            <a:ext cx="16479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Linked-data layer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54D7DB86-155E-4D4F-8E5C-2A8E229BF5C5}"/>
              </a:ext>
            </a:extLst>
          </p:cNvPr>
          <p:cNvSpPr txBox="1"/>
          <p:nvPr/>
        </p:nvSpPr>
        <p:spPr>
          <a:xfrm>
            <a:off x="100435" y="2272520"/>
            <a:ext cx="172751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Maintained in send country repository and accessible only to the recipient country of the corresponding ICL message. If you got the ICL message you can get the linked data.</a:t>
            </a: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CA137A19-FF47-DB4D-8165-FDD7121224BF}"/>
              </a:ext>
            </a:extLst>
          </p:cNvPr>
          <p:cNvSpPr txBox="1"/>
          <p:nvPr/>
        </p:nvSpPr>
        <p:spPr>
          <a:xfrm>
            <a:off x="87047" y="3751317"/>
            <a:ext cx="16479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Object layer</a:t>
            </a: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6209D4E6-E6C3-A049-9517-EF78FD214844}"/>
              </a:ext>
            </a:extLst>
          </p:cNvPr>
          <p:cNvSpPr txBox="1"/>
          <p:nvPr/>
        </p:nvSpPr>
        <p:spPr>
          <a:xfrm>
            <a:off x="87046" y="4014578"/>
            <a:ext cx="21862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Maintained in any repository accessible to sending country and made available to recipient country only if there is a matching access policy. You can get the linked object if the policy says you can</a:t>
            </a:r>
          </a:p>
        </p:txBody>
      </p: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DB2D1E18-6CF1-7B48-A5C4-08FB9608F8C1}"/>
              </a:ext>
            </a:extLst>
          </p:cNvPr>
          <p:cNvCxnSpPr>
            <a:cxnSpLocks/>
          </p:cNvCxnSpPr>
          <p:nvPr/>
        </p:nvCxnSpPr>
        <p:spPr>
          <a:xfrm>
            <a:off x="414200" y="5346808"/>
            <a:ext cx="8620470" cy="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Folded Corner 101">
            <a:extLst>
              <a:ext uri="{FF2B5EF4-FFF2-40B4-BE49-F238E27FC236}">
                <a16:creationId xmlns:a16="http://schemas.microsoft.com/office/drawing/2014/main" id="{A27FA3A6-DC69-C743-91D8-A44F944EBD7E}"/>
              </a:ext>
            </a:extLst>
          </p:cNvPr>
          <p:cNvSpPr/>
          <p:nvPr/>
        </p:nvSpPr>
        <p:spPr>
          <a:xfrm>
            <a:off x="5865773" y="3953275"/>
            <a:ext cx="892933" cy="1067046"/>
          </a:xfrm>
          <a:prstGeom prst="foldedCorner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Folded Corner 172">
            <a:extLst>
              <a:ext uri="{FF2B5EF4-FFF2-40B4-BE49-F238E27FC236}">
                <a16:creationId xmlns:a16="http://schemas.microsoft.com/office/drawing/2014/main" id="{751F250E-4537-A047-9C23-B2CF77920BD2}"/>
              </a:ext>
            </a:extLst>
          </p:cNvPr>
          <p:cNvSpPr/>
          <p:nvPr/>
        </p:nvSpPr>
        <p:spPr>
          <a:xfrm>
            <a:off x="7575534" y="3959929"/>
            <a:ext cx="892933" cy="1052138"/>
          </a:xfrm>
          <a:prstGeom prst="foldedCorner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5" name="Picture 104">
            <a:extLst>
              <a:ext uri="{FF2B5EF4-FFF2-40B4-BE49-F238E27FC236}">
                <a16:creationId xmlns:a16="http://schemas.microsoft.com/office/drawing/2014/main" id="{D1C19483-2486-8C44-B4C3-F6E664F228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1490" y="4028724"/>
            <a:ext cx="208334" cy="208334"/>
          </a:xfrm>
          <a:prstGeom prst="rect">
            <a:avLst/>
          </a:prstGeom>
        </p:spPr>
      </p:pic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48734295-2264-6141-A4AD-108EEE48F613}"/>
              </a:ext>
            </a:extLst>
          </p:cNvPr>
          <p:cNvCxnSpPr>
            <a:cxnSpLocks/>
          </p:cNvCxnSpPr>
          <p:nvPr/>
        </p:nvCxnSpPr>
        <p:spPr>
          <a:xfrm>
            <a:off x="5973781" y="4334170"/>
            <a:ext cx="566667" cy="7055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>
            <a:extLst>
              <a:ext uri="{FF2B5EF4-FFF2-40B4-BE49-F238E27FC236}">
                <a16:creationId xmlns:a16="http://schemas.microsoft.com/office/drawing/2014/main" id="{F0A9B05C-20D9-4048-BBC8-140EFBAAF637}"/>
              </a:ext>
            </a:extLst>
          </p:cNvPr>
          <p:cNvCxnSpPr>
            <a:cxnSpLocks/>
          </p:cNvCxnSpPr>
          <p:nvPr/>
        </p:nvCxnSpPr>
        <p:spPr>
          <a:xfrm>
            <a:off x="5973780" y="4426328"/>
            <a:ext cx="566667" cy="7055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TextBox 124">
            <a:extLst>
              <a:ext uri="{FF2B5EF4-FFF2-40B4-BE49-F238E27FC236}">
                <a16:creationId xmlns:a16="http://schemas.microsoft.com/office/drawing/2014/main" id="{8D69B7EB-0C6D-9642-8C96-E4BCCC5B8013}"/>
              </a:ext>
            </a:extLst>
          </p:cNvPr>
          <p:cNvSpPr txBox="1"/>
          <p:nvPr/>
        </p:nvSpPr>
        <p:spPr>
          <a:xfrm>
            <a:off x="5821538" y="3968182"/>
            <a:ext cx="7687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Certificate of Origin</a:t>
            </a:r>
          </a:p>
        </p:txBody>
      </p:sp>
      <p:cxnSp>
        <p:nvCxnSpPr>
          <p:cNvPr id="175" name="Straight Connector 174">
            <a:extLst>
              <a:ext uri="{FF2B5EF4-FFF2-40B4-BE49-F238E27FC236}">
                <a16:creationId xmlns:a16="http://schemas.microsoft.com/office/drawing/2014/main" id="{DC6D26DB-44A9-EF4D-879D-CB9A0B9C5B4E}"/>
              </a:ext>
            </a:extLst>
          </p:cNvPr>
          <p:cNvCxnSpPr>
            <a:cxnSpLocks/>
          </p:cNvCxnSpPr>
          <p:nvPr/>
        </p:nvCxnSpPr>
        <p:spPr>
          <a:xfrm>
            <a:off x="5973779" y="4524065"/>
            <a:ext cx="566667" cy="7055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Connector 175">
            <a:extLst>
              <a:ext uri="{FF2B5EF4-FFF2-40B4-BE49-F238E27FC236}">
                <a16:creationId xmlns:a16="http://schemas.microsoft.com/office/drawing/2014/main" id="{14C1B90E-D724-C649-9833-DC47E9AA28CF}"/>
              </a:ext>
            </a:extLst>
          </p:cNvPr>
          <p:cNvCxnSpPr>
            <a:cxnSpLocks/>
          </p:cNvCxnSpPr>
          <p:nvPr/>
        </p:nvCxnSpPr>
        <p:spPr>
          <a:xfrm>
            <a:off x="5973778" y="4621802"/>
            <a:ext cx="566667" cy="7055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Connector 176">
            <a:extLst>
              <a:ext uri="{FF2B5EF4-FFF2-40B4-BE49-F238E27FC236}">
                <a16:creationId xmlns:a16="http://schemas.microsoft.com/office/drawing/2014/main" id="{B871D862-9404-574D-B2D8-40A5630FA737}"/>
              </a:ext>
            </a:extLst>
          </p:cNvPr>
          <p:cNvCxnSpPr>
            <a:cxnSpLocks/>
          </p:cNvCxnSpPr>
          <p:nvPr/>
        </p:nvCxnSpPr>
        <p:spPr>
          <a:xfrm>
            <a:off x="5973777" y="4719539"/>
            <a:ext cx="566667" cy="7055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Connector 177">
            <a:extLst>
              <a:ext uri="{FF2B5EF4-FFF2-40B4-BE49-F238E27FC236}">
                <a16:creationId xmlns:a16="http://schemas.microsoft.com/office/drawing/2014/main" id="{BCCC9A45-DAA2-304E-AD08-E61E4CCC29EE}"/>
              </a:ext>
            </a:extLst>
          </p:cNvPr>
          <p:cNvCxnSpPr>
            <a:cxnSpLocks/>
          </p:cNvCxnSpPr>
          <p:nvPr/>
        </p:nvCxnSpPr>
        <p:spPr>
          <a:xfrm>
            <a:off x="5973776" y="4817276"/>
            <a:ext cx="566667" cy="7055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9" name="Picture 178">
            <a:extLst>
              <a:ext uri="{FF2B5EF4-FFF2-40B4-BE49-F238E27FC236}">
                <a16:creationId xmlns:a16="http://schemas.microsoft.com/office/drawing/2014/main" id="{BB8FD700-80A4-D341-9644-6206D99271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3827" y="4904233"/>
            <a:ext cx="227664" cy="297357"/>
          </a:xfrm>
          <a:prstGeom prst="rect">
            <a:avLst/>
          </a:prstGeom>
        </p:spPr>
      </p:pic>
      <p:pic>
        <p:nvPicPr>
          <p:cNvPr id="180" name="Picture 179">
            <a:extLst>
              <a:ext uri="{FF2B5EF4-FFF2-40B4-BE49-F238E27FC236}">
                <a16:creationId xmlns:a16="http://schemas.microsoft.com/office/drawing/2014/main" id="{5EAEDC7F-B337-3440-BB91-A8F9EDEC2F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1906" y="4885360"/>
            <a:ext cx="227664" cy="297357"/>
          </a:xfrm>
          <a:prstGeom prst="rect">
            <a:avLst/>
          </a:prstGeom>
        </p:spPr>
      </p:pic>
      <p:sp>
        <p:nvSpPr>
          <p:cNvPr id="181" name="TextBox 180">
            <a:extLst>
              <a:ext uri="{FF2B5EF4-FFF2-40B4-BE49-F238E27FC236}">
                <a16:creationId xmlns:a16="http://schemas.microsoft.com/office/drawing/2014/main" id="{135C0840-7AE8-574A-9D51-FC208AF5421D}"/>
              </a:ext>
            </a:extLst>
          </p:cNvPr>
          <p:cNvSpPr txBox="1"/>
          <p:nvPr/>
        </p:nvSpPr>
        <p:spPr>
          <a:xfrm>
            <a:off x="7572613" y="3973309"/>
            <a:ext cx="7687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Invoice</a:t>
            </a:r>
          </a:p>
        </p:txBody>
      </p:sp>
      <p:pic>
        <p:nvPicPr>
          <p:cNvPr id="182" name="Picture 181">
            <a:extLst>
              <a:ext uri="{FF2B5EF4-FFF2-40B4-BE49-F238E27FC236}">
                <a16:creationId xmlns:a16="http://schemas.microsoft.com/office/drawing/2014/main" id="{8638B517-F1EB-EE49-89C9-0FA491B74F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4670" y="4019330"/>
            <a:ext cx="208334" cy="208334"/>
          </a:xfrm>
          <a:prstGeom prst="rect">
            <a:avLst/>
          </a:prstGeom>
        </p:spPr>
      </p:pic>
      <p:cxnSp>
        <p:nvCxnSpPr>
          <p:cNvPr id="183" name="Straight Connector 182">
            <a:extLst>
              <a:ext uri="{FF2B5EF4-FFF2-40B4-BE49-F238E27FC236}">
                <a16:creationId xmlns:a16="http://schemas.microsoft.com/office/drawing/2014/main" id="{28B4F5B5-2613-264B-B8EB-C634D39E770E}"/>
              </a:ext>
            </a:extLst>
          </p:cNvPr>
          <p:cNvCxnSpPr>
            <a:cxnSpLocks/>
          </p:cNvCxnSpPr>
          <p:nvPr/>
        </p:nvCxnSpPr>
        <p:spPr>
          <a:xfrm>
            <a:off x="7673079" y="4268854"/>
            <a:ext cx="566667" cy="7055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>
            <a:extLst>
              <a:ext uri="{FF2B5EF4-FFF2-40B4-BE49-F238E27FC236}">
                <a16:creationId xmlns:a16="http://schemas.microsoft.com/office/drawing/2014/main" id="{FA5819C1-086C-3441-8AE1-58398EDA34FA}"/>
              </a:ext>
            </a:extLst>
          </p:cNvPr>
          <p:cNvCxnSpPr>
            <a:cxnSpLocks/>
          </p:cNvCxnSpPr>
          <p:nvPr/>
        </p:nvCxnSpPr>
        <p:spPr>
          <a:xfrm>
            <a:off x="7673078" y="4361012"/>
            <a:ext cx="566667" cy="7055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Connector 184">
            <a:extLst>
              <a:ext uri="{FF2B5EF4-FFF2-40B4-BE49-F238E27FC236}">
                <a16:creationId xmlns:a16="http://schemas.microsoft.com/office/drawing/2014/main" id="{DF108BFA-D105-E744-B5E1-E9FF0FA53430}"/>
              </a:ext>
            </a:extLst>
          </p:cNvPr>
          <p:cNvCxnSpPr>
            <a:cxnSpLocks/>
          </p:cNvCxnSpPr>
          <p:nvPr/>
        </p:nvCxnSpPr>
        <p:spPr>
          <a:xfrm>
            <a:off x="7673077" y="4458749"/>
            <a:ext cx="566667" cy="7055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Connector 185">
            <a:extLst>
              <a:ext uri="{FF2B5EF4-FFF2-40B4-BE49-F238E27FC236}">
                <a16:creationId xmlns:a16="http://schemas.microsoft.com/office/drawing/2014/main" id="{4A53108F-D54F-2642-A782-2AEA680EA472}"/>
              </a:ext>
            </a:extLst>
          </p:cNvPr>
          <p:cNvCxnSpPr>
            <a:cxnSpLocks/>
          </p:cNvCxnSpPr>
          <p:nvPr/>
        </p:nvCxnSpPr>
        <p:spPr>
          <a:xfrm>
            <a:off x="7673076" y="4556486"/>
            <a:ext cx="566667" cy="7055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Connector 186">
            <a:extLst>
              <a:ext uri="{FF2B5EF4-FFF2-40B4-BE49-F238E27FC236}">
                <a16:creationId xmlns:a16="http://schemas.microsoft.com/office/drawing/2014/main" id="{D4D27735-9FC5-FA47-B8A0-88538B7C320B}"/>
              </a:ext>
            </a:extLst>
          </p:cNvPr>
          <p:cNvCxnSpPr>
            <a:cxnSpLocks/>
          </p:cNvCxnSpPr>
          <p:nvPr/>
        </p:nvCxnSpPr>
        <p:spPr>
          <a:xfrm>
            <a:off x="7673075" y="4654223"/>
            <a:ext cx="566667" cy="7055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Connector 187">
            <a:extLst>
              <a:ext uri="{FF2B5EF4-FFF2-40B4-BE49-F238E27FC236}">
                <a16:creationId xmlns:a16="http://schemas.microsoft.com/office/drawing/2014/main" id="{1FBE1F9E-9D42-B34E-988F-D1D21B1A1AC0}"/>
              </a:ext>
            </a:extLst>
          </p:cNvPr>
          <p:cNvCxnSpPr>
            <a:cxnSpLocks/>
          </p:cNvCxnSpPr>
          <p:nvPr/>
        </p:nvCxnSpPr>
        <p:spPr>
          <a:xfrm>
            <a:off x="7673074" y="4751960"/>
            <a:ext cx="566667" cy="7055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9" name="Folded Corner 188">
            <a:extLst>
              <a:ext uri="{FF2B5EF4-FFF2-40B4-BE49-F238E27FC236}">
                <a16:creationId xmlns:a16="http://schemas.microsoft.com/office/drawing/2014/main" id="{3F169529-EDB8-E543-8D5B-D3693B283104}"/>
              </a:ext>
            </a:extLst>
          </p:cNvPr>
          <p:cNvSpPr/>
          <p:nvPr/>
        </p:nvSpPr>
        <p:spPr>
          <a:xfrm>
            <a:off x="4649981" y="3953275"/>
            <a:ext cx="892933" cy="1067046"/>
          </a:xfrm>
          <a:prstGeom prst="foldedCorner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0" name="Picture 189">
            <a:extLst>
              <a:ext uri="{FF2B5EF4-FFF2-40B4-BE49-F238E27FC236}">
                <a16:creationId xmlns:a16="http://schemas.microsoft.com/office/drawing/2014/main" id="{95858FC7-F2D3-A44E-9F3C-A1B8902E75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2253" y="4840590"/>
            <a:ext cx="386896" cy="386896"/>
          </a:xfrm>
          <a:prstGeom prst="rect">
            <a:avLst/>
          </a:prstGeom>
        </p:spPr>
      </p:pic>
      <p:sp>
        <p:nvSpPr>
          <p:cNvPr id="191" name="TextBox 190">
            <a:extLst>
              <a:ext uri="{FF2B5EF4-FFF2-40B4-BE49-F238E27FC236}">
                <a16:creationId xmlns:a16="http://schemas.microsoft.com/office/drawing/2014/main" id="{40669678-8D90-0548-8FDB-46F162F2C27D}"/>
              </a:ext>
            </a:extLst>
          </p:cNvPr>
          <p:cNvSpPr txBox="1"/>
          <p:nvPr/>
        </p:nvSpPr>
        <p:spPr>
          <a:xfrm>
            <a:off x="4636173" y="4058379"/>
            <a:ext cx="906741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/>
              <a:t>{“</a:t>
            </a:r>
            <a:r>
              <a:rPr lang="en-US" sz="700" dirty="0" err="1"/>
              <a:t>CoO</a:t>
            </a:r>
            <a:r>
              <a:rPr lang="en-US" sz="700" dirty="0"/>
              <a:t>”:{</a:t>
            </a:r>
          </a:p>
          <a:p>
            <a:r>
              <a:rPr lang="en-US" sz="700" dirty="0"/>
              <a:t>   “id”:”12345..9”,</a:t>
            </a:r>
          </a:p>
          <a:p>
            <a:r>
              <a:rPr lang="en-US" sz="700" dirty="0"/>
              <a:t>   “</a:t>
            </a:r>
            <a:r>
              <a:rPr lang="en-US" sz="700" dirty="0" err="1"/>
              <a:t>issuer”:”ACCI</a:t>
            </a:r>
            <a:r>
              <a:rPr lang="en-US" sz="700" dirty="0"/>
              <a:t>”,</a:t>
            </a:r>
          </a:p>
          <a:p>
            <a:r>
              <a:rPr lang="en-US" sz="700" dirty="0"/>
              <a:t>   “consignee”:”..”,</a:t>
            </a:r>
          </a:p>
          <a:p>
            <a:r>
              <a:rPr lang="en-US" sz="700" dirty="0"/>
              <a:t>   “consignor”:”..”</a:t>
            </a:r>
          </a:p>
          <a:p>
            <a:r>
              <a:rPr lang="en-US" sz="700" dirty="0"/>
              <a:t>   etc..</a:t>
            </a:r>
          </a:p>
          <a:p>
            <a:endParaRPr lang="en-US" sz="700" dirty="0"/>
          </a:p>
        </p:txBody>
      </p:sp>
      <p:sp>
        <p:nvSpPr>
          <p:cNvPr id="192" name="Folded Corner 191">
            <a:extLst>
              <a:ext uri="{FF2B5EF4-FFF2-40B4-BE49-F238E27FC236}">
                <a16:creationId xmlns:a16="http://schemas.microsoft.com/office/drawing/2014/main" id="{9B16A739-1163-ED4C-8A54-D102678F9684}"/>
              </a:ext>
            </a:extLst>
          </p:cNvPr>
          <p:cNvSpPr/>
          <p:nvPr/>
        </p:nvSpPr>
        <p:spPr>
          <a:xfrm>
            <a:off x="3022080" y="3968610"/>
            <a:ext cx="892933" cy="1067046"/>
          </a:xfrm>
          <a:prstGeom prst="foldedCorner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3" name="Picture 192">
            <a:extLst>
              <a:ext uri="{FF2B5EF4-FFF2-40B4-BE49-F238E27FC236}">
                <a16:creationId xmlns:a16="http://schemas.microsoft.com/office/drawing/2014/main" id="{BCD0A94C-D2FA-CD4E-8A42-AFF8E0C007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4001" y="4865516"/>
            <a:ext cx="386896" cy="386896"/>
          </a:xfrm>
          <a:prstGeom prst="rect">
            <a:avLst/>
          </a:prstGeom>
        </p:spPr>
      </p:pic>
      <p:sp>
        <p:nvSpPr>
          <p:cNvPr id="194" name="TextBox 193">
            <a:extLst>
              <a:ext uri="{FF2B5EF4-FFF2-40B4-BE49-F238E27FC236}">
                <a16:creationId xmlns:a16="http://schemas.microsoft.com/office/drawing/2014/main" id="{2E49E4B7-9885-1E40-BAD0-B17B6A8C675B}"/>
              </a:ext>
            </a:extLst>
          </p:cNvPr>
          <p:cNvSpPr txBox="1"/>
          <p:nvPr/>
        </p:nvSpPr>
        <p:spPr>
          <a:xfrm>
            <a:off x="3008272" y="4000611"/>
            <a:ext cx="9067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Token</a:t>
            </a:r>
          </a:p>
          <a:p>
            <a:endParaRPr lang="en-US" sz="900" dirty="0"/>
          </a:p>
          <a:p>
            <a:r>
              <a:rPr lang="en-US" sz="900" dirty="0"/>
              <a:t>  Subject</a:t>
            </a:r>
          </a:p>
          <a:p>
            <a:r>
              <a:rPr lang="en-US" sz="900" dirty="0"/>
              <a:t>  Claim</a:t>
            </a:r>
          </a:p>
          <a:p>
            <a:r>
              <a:rPr lang="en-US" sz="900" dirty="0"/>
              <a:t>  Authority</a:t>
            </a:r>
          </a:p>
          <a:p>
            <a:endParaRPr lang="en-US" sz="900" dirty="0"/>
          </a:p>
        </p:txBody>
      </p:sp>
      <p:pic>
        <p:nvPicPr>
          <p:cNvPr id="195" name="Picture 194">
            <a:extLst>
              <a:ext uri="{FF2B5EF4-FFF2-40B4-BE49-F238E27FC236}">
                <a16:creationId xmlns:a16="http://schemas.microsoft.com/office/drawing/2014/main" id="{74A49655-FBE0-7645-BCE7-E17574CDA7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7225" y="4817276"/>
            <a:ext cx="488012" cy="488012"/>
          </a:xfrm>
          <a:prstGeom prst="rect">
            <a:avLst/>
          </a:prstGeom>
        </p:spPr>
      </p:pic>
      <p:cxnSp>
        <p:nvCxnSpPr>
          <p:cNvPr id="196" name="Straight Connector 195">
            <a:extLst>
              <a:ext uri="{FF2B5EF4-FFF2-40B4-BE49-F238E27FC236}">
                <a16:creationId xmlns:a16="http://schemas.microsoft.com/office/drawing/2014/main" id="{B2362BDC-F0DF-A64F-86C3-D1C1700AAD78}"/>
              </a:ext>
            </a:extLst>
          </p:cNvPr>
          <p:cNvCxnSpPr>
            <a:cxnSpLocks/>
          </p:cNvCxnSpPr>
          <p:nvPr/>
        </p:nvCxnSpPr>
        <p:spPr>
          <a:xfrm>
            <a:off x="3185212" y="4220609"/>
            <a:ext cx="566667" cy="7055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Arrow Connector 196">
            <a:extLst>
              <a:ext uri="{FF2B5EF4-FFF2-40B4-BE49-F238E27FC236}">
                <a16:creationId xmlns:a16="http://schemas.microsoft.com/office/drawing/2014/main" id="{2809CE17-4F96-1940-BF34-2EFE39B429F8}"/>
              </a:ext>
            </a:extLst>
          </p:cNvPr>
          <p:cNvCxnSpPr>
            <a:cxnSpLocks/>
            <a:stCxn id="112" idx="4"/>
            <a:endCxn id="102" idx="0"/>
          </p:cNvCxnSpPr>
          <p:nvPr/>
        </p:nvCxnSpPr>
        <p:spPr>
          <a:xfrm flipH="1">
            <a:off x="6312240" y="3417807"/>
            <a:ext cx="209907" cy="535468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Arrow Connector 199">
            <a:extLst>
              <a:ext uri="{FF2B5EF4-FFF2-40B4-BE49-F238E27FC236}">
                <a16:creationId xmlns:a16="http://schemas.microsoft.com/office/drawing/2014/main" id="{5D5DCC0F-715C-F842-BF56-738A394D4CF0}"/>
              </a:ext>
            </a:extLst>
          </p:cNvPr>
          <p:cNvCxnSpPr>
            <a:cxnSpLocks/>
            <a:stCxn id="39" idx="4"/>
            <a:endCxn id="189" idx="0"/>
          </p:cNvCxnSpPr>
          <p:nvPr/>
        </p:nvCxnSpPr>
        <p:spPr>
          <a:xfrm flipH="1">
            <a:off x="5096448" y="2921514"/>
            <a:ext cx="578713" cy="1031761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Arrow Connector 202">
            <a:extLst>
              <a:ext uri="{FF2B5EF4-FFF2-40B4-BE49-F238E27FC236}">
                <a16:creationId xmlns:a16="http://schemas.microsoft.com/office/drawing/2014/main" id="{7F37A155-ECD5-BC4B-800C-084473955375}"/>
              </a:ext>
            </a:extLst>
          </p:cNvPr>
          <p:cNvCxnSpPr>
            <a:cxnSpLocks/>
            <a:stCxn id="160" idx="4"/>
            <a:endCxn id="173" idx="0"/>
          </p:cNvCxnSpPr>
          <p:nvPr/>
        </p:nvCxnSpPr>
        <p:spPr>
          <a:xfrm>
            <a:off x="7956972" y="3365042"/>
            <a:ext cx="65029" cy="594887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Arrow Connector 205">
            <a:extLst>
              <a:ext uri="{FF2B5EF4-FFF2-40B4-BE49-F238E27FC236}">
                <a16:creationId xmlns:a16="http://schemas.microsoft.com/office/drawing/2014/main" id="{AF9189F5-B5E5-134C-A797-D5DE00FE006A}"/>
              </a:ext>
            </a:extLst>
          </p:cNvPr>
          <p:cNvCxnSpPr>
            <a:cxnSpLocks/>
            <a:stCxn id="163" idx="3"/>
            <a:endCxn id="192" idx="0"/>
          </p:cNvCxnSpPr>
          <p:nvPr/>
        </p:nvCxnSpPr>
        <p:spPr>
          <a:xfrm flipH="1">
            <a:off x="3468547" y="3385746"/>
            <a:ext cx="1140208" cy="582864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9" name="TextBox 208">
            <a:extLst>
              <a:ext uri="{FF2B5EF4-FFF2-40B4-BE49-F238E27FC236}">
                <a16:creationId xmlns:a16="http://schemas.microsoft.com/office/drawing/2014/main" id="{5DCA8987-2C54-7847-9461-71E56E23EE80}"/>
              </a:ext>
            </a:extLst>
          </p:cNvPr>
          <p:cNvSpPr txBox="1"/>
          <p:nvPr/>
        </p:nvSpPr>
        <p:spPr>
          <a:xfrm>
            <a:off x="112306" y="5437292"/>
            <a:ext cx="25110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Commercial Ecosystem</a:t>
            </a:r>
          </a:p>
        </p:txBody>
      </p:sp>
      <p:sp>
        <p:nvSpPr>
          <p:cNvPr id="210" name="Process 209">
            <a:extLst>
              <a:ext uri="{FF2B5EF4-FFF2-40B4-BE49-F238E27FC236}">
                <a16:creationId xmlns:a16="http://schemas.microsoft.com/office/drawing/2014/main" id="{6EFCE060-934C-6A44-BF22-9A45D4EE9E46}"/>
              </a:ext>
            </a:extLst>
          </p:cNvPr>
          <p:cNvSpPr/>
          <p:nvPr/>
        </p:nvSpPr>
        <p:spPr>
          <a:xfrm>
            <a:off x="3434243" y="5696924"/>
            <a:ext cx="1134015" cy="726937"/>
          </a:xfrm>
          <a:prstGeom prst="flowChartProcess">
            <a:avLst/>
          </a:prstGeom>
          <a:solidFill>
            <a:srgbClr val="D8C7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accent2">
                    <a:lumMod val="50000"/>
                  </a:schemeClr>
                </a:solidFill>
              </a:rPr>
              <a:t>Claims Provider</a:t>
            </a:r>
          </a:p>
        </p:txBody>
      </p:sp>
      <p:cxnSp>
        <p:nvCxnSpPr>
          <p:cNvPr id="211" name="Straight Arrow Connector 79">
            <a:extLst>
              <a:ext uri="{FF2B5EF4-FFF2-40B4-BE49-F238E27FC236}">
                <a16:creationId xmlns:a16="http://schemas.microsoft.com/office/drawing/2014/main" id="{374D6BD7-F5F9-A64C-B71A-9D90C38E6261}"/>
              </a:ext>
            </a:extLst>
          </p:cNvPr>
          <p:cNvCxnSpPr>
            <a:cxnSpLocks/>
          </p:cNvCxnSpPr>
          <p:nvPr/>
        </p:nvCxnSpPr>
        <p:spPr>
          <a:xfrm rot="16200000" flipH="1">
            <a:off x="3430478" y="4901432"/>
            <a:ext cx="1069993" cy="518899"/>
          </a:xfrm>
          <a:prstGeom prst="bentConnector3">
            <a:avLst>
              <a:gd name="adj1" fmla="val -160"/>
            </a:avLst>
          </a:prstGeom>
          <a:ln w="1905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" name="Process 214">
            <a:extLst>
              <a:ext uri="{FF2B5EF4-FFF2-40B4-BE49-F238E27FC236}">
                <a16:creationId xmlns:a16="http://schemas.microsoft.com/office/drawing/2014/main" id="{451DC30F-62CC-4A4F-AAD1-53245E88BC25}"/>
              </a:ext>
            </a:extLst>
          </p:cNvPr>
          <p:cNvSpPr/>
          <p:nvPr/>
        </p:nvSpPr>
        <p:spPr>
          <a:xfrm>
            <a:off x="4460118" y="5838228"/>
            <a:ext cx="225830" cy="130804"/>
          </a:xfrm>
          <a:prstGeom prst="flowChartProcess">
            <a:avLst/>
          </a:prstGeom>
          <a:solidFill>
            <a:srgbClr val="D8C7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216" name="Process 215">
            <a:extLst>
              <a:ext uri="{FF2B5EF4-FFF2-40B4-BE49-F238E27FC236}">
                <a16:creationId xmlns:a16="http://schemas.microsoft.com/office/drawing/2014/main" id="{5C69A278-94B9-F549-98D1-6C36B68511F5}"/>
              </a:ext>
            </a:extLst>
          </p:cNvPr>
          <p:cNvSpPr/>
          <p:nvPr/>
        </p:nvSpPr>
        <p:spPr>
          <a:xfrm>
            <a:off x="4469574" y="6153229"/>
            <a:ext cx="225830" cy="130804"/>
          </a:xfrm>
          <a:prstGeom prst="flowChartProcess">
            <a:avLst/>
          </a:prstGeom>
          <a:solidFill>
            <a:srgbClr val="D8C7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217" name="TextBox 216">
            <a:extLst>
              <a:ext uri="{FF2B5EF4-FFF2-40B4-BE49-F238E27FC236}">
                <a16:creationId xmlns:a16="http://schemas.microsoft.com/office/drawing/2014/main" id="{C1C8CF88-3322-4441-A3A8-9407D61BD836}"/>
              </a:ext>
            </a:extLst>
          </p:cNvPr>
          <p:cNvSpPr txBox="1"/>
          <p:nvPr/>
        </p:nvSpPr>
        <p:spPr>
          <a:xfrm>
            <a:off x="112307" y="5735635"/>
            <a:ext cx="202287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An ecosystem of other government and commercial services such as claims providers (provenance, authenticity, </a:t>
            </a:r>
            <a:r>
              <a:rPr lang="en-US" sz="1000" dirty="0" err="1"/>
              <a:t>etc</a:t>
            </a:r>
            <a:r>
              <a:rPr lang="en-US" sz="1000" dirty="0"/>
              <a:t>).  </a:t>
            </a:r>
          </a:p>
        </p:txBody>
      </p:sp>
      <p:pic>
        <p:nvPicPr>
          <p:cNvPr id="219" name="Picture 218">
            <a:extLst>
              <a:ext uri="{FF2B5EF4-FFF2-40B4-BE49-F238E27FC236}">
                <a16:creationId xmlns:a16="http://schemas.microsoft.com/office/drawing/2014/main" id="{6BC1A6E5-4F32-E842-9E37-32D7F01379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72920" y="3429613"/>
            <a:ext cx="234704" cy="234704"/>
          </a:xfrm>
          <a:prstGeom prst="rect">
            <a:avLst/>
          </a:prstGeom>
        </p:spPr>
      </p:pic>
      <p:pic>
        <p:nvPicPr>
          <p:cNvPr id="220" name="Picture 219">
            <a:extLst>
              <a:ext uri="{FF2B5EF4-FFF2-40B4-BE49-F238E27FC236}">
                <a16:creationId xmlns:a16="http://schemas.microsoft.com/office/drawing/2014/main" id="{990C807F-F39C-9849-87F9-B48C17F89E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35073" y="3408876"/>
            <a:ext cx="234704" cy="234704"/>
          </a:xfrm>
          <a:prstGeom prst="rect">
            <a:avLst/>
          </a:prstGeom>
        </p:spPr>
      </p:pic>
      <p:pic>
        <p:nvPicPr>
          <p:cNvPr id="222" name="Picture 221">
            <a:extLst>
              <a:ext uri="{FF2B5EF4-FFF2-40B4-BE49-F238E27FC236}">
                <a16:creationId xmlns:a16="http://schemas.microsoft.com/office/drawing/2014/main" id="{BFE257AB-A132-1E4D-8516-BFFC41ECD7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43795" y="3401853"/>
            <a:ext cx="234704" cy="234704"/>
          </a:xfrm>
          <a:prstGeom prst="rect">
            <a:avLst/>
          </a:prstGeom>
        </p:spPr>
      </p:pic>
      <p:pic>
        <p:nvPicPr>
          <p:cNvPr id="223" name="Picture 222">
            <a:extLst>
              <a:ext uri="{FF2B5EF4-FFF2-40B4-BE49-F238E27FC236}">
                <a16:creationId xmlns:a16="http://schemas.microsoft.com/office/drawing/2014/main" id="{A6667932-170D-9444-9432-1D9C99502F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35849" y="3451136"/>
            <a:ext cx="234704" cy="234704"/>
          </a:xfrm>
          <a:prstGeom prst="rect">
            <a:avLst/>
          </a:prstGeom>
        </p:spPr>
      </p:pic>
      <p:pic>
        <p:nvPicPr>
          <p:cNvPr id="224" name="Picture 223">
            <a:extLst>
              <a:ext uri="{FF2B5EF4-FFF2-40B4-BE49-F238E27FC236}">
                <a16:creationId xmlns:a16="http://schemas.microsoft.com/office/drawing/2014/main" id="{96F3EC89-9291-0B4F-BF44-A1AAFCC21D7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06365" y="5700177"/>
            <a:ext cx="414046" cy="414046"/>
          </a:xfrm>
          <a:prstGeom prst="rect">
            <a:avLst/>
          </a:prstGeom>
        </p:spPr>
      </p:pic>
      <p:pic>
        <p:nvPicPr>
          <p:cNvPr id="225" name="Picture 224">
            <a:extLst>
              <a:ext uri="{FF2B5EF4-FFF2-40B4-BE49-F238E27FC236}">
                <a16:creationId xmlns:a16="http://schemas.microsoft.com/office/drawing/2014/main" id="{02BA3F86-C1A3-874A-A7AB-9329CB8A80B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42540" y="6009815"/>
            <a:ext cx="414046" cy="414046"/>
          </a:xfrm>
          <a:prstGeom prst="rect">
            <a:avLst/>
          </a:prstGeom>
        </p:spPr>
      </p:pic>
      <p:sp>
        <p:nvSpPr>
          <p:cNvPr id="226" name="TextBox 225">
            <a:extLst>
              <a:ext uri="{FF2B5EF4-FFF2-40B4-BE49-F238E27FC236}">
                <a16:creationId xmlns:a16="http://schemas.microsoft.com/office/drawing/2014/main" id="{09283103-E8D0-294E-864F-70C4F46BAE0C}"/>
              </a:ext>
            </a:extLst>
          </p:cNvPr>
          <p:cNvSpPr txBox="1"/>
          <p:nvPr/>
        </p:nvSpPr>
        <p:spPr>
          <a:xfrm>
            <a:off x="7413305" y="6110857"/>
            <a:ext cx="100860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Relying party</a:t>
            </a:r>
          </a:p>
        </p:txBody>
      </p:sp>
      <p:cxnSp>
        <p:nvCxnSpPr>
          <p:cNvPr id="227" name="Straight Arrow Connector 226">
            <a:extLst>
              <a:ext uri="{FF2B5EF4-FFF2-40B4-BE49-F238E27FC236}">
                <a16:creationId xmlns:a16="http://schemas.microsoft.com/office/drawing/2014/main" id="{806295BF-1ACB-4542-B343-0F684BEB16A2}"/>
              </a:ext>
            </a:extLst>
          </p:cNvPr>
          <p:cNvCxnSpPr>
            <a:cxnSpLocks/>
            <a:stCxn id="225" idx="1"/>
            <a:endCxn id="216" idx="3"/>
          </p:cNvCxnSpPr>
          <p:nvPr/>
        </p:nvCxnSpPr>
        <p:spPr>
          <a:xfrm flipH="1">
            <a:off x="4695404" y="6216838"/>
            <a:ext cx="2347136" cy="1793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1" name="TextBox 230">
            <a:extLst>
              <a:ext uri="{FF2B5EF4-FFF2-40B4-BE49-F238E27FC236}">
                <a16:creationId xmlns:a16="http://schemas.microsoft.com/office/drawing/2014/main" id="{EC759CB9-C68A-C842-8737-523FE59F98CD}"/>
              </a:ext>
            </a:extLst>
          </p:cNvPr>
          <p:cNvSpPr txBox="1"/>
          <p:nvPr/>
        </p:nvSpPr>
        <p:spPr>
          <a:xfrm>
            <a:off x="5128936" y="6197263"/>
            <a:ext cx="131959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Verify Token / info</a:t>
            </a:r>
          </a:p>
        </p:txBody>
      </p:sp>
      <p:cxnSp>
        <p:nvCxnSpPr>
          <p:cNvPr id="232" name="Straight Arrow Connector 231">
            <a:extLst>
              <a:ext uri="{FF2B5EF4-FFF2-40B4-BE49-F238E27FC236}">
                <a16:creationId xmlns:a16="http://schemas.microsoft.com/office/drawing/2014/main" id="{A9A2792C-1640-E147-BD16-5AA9F22EB1E3}"/>
              </a:ext>
            </a:extLst>
          </p:cNvPr>
          <p:cNvCxnSpPr>
            <a:cxnSpLocks/>
            <a:stCxn id="224" idx="1"/>
            <a:endCxn id="215" idx="3"/>
          </p:cNvCxnSpPr>
          <p:nvPr/>
        </p:nvCxnSpPr>
        <p:spPr>
          <a:xfrm flipH="1" flipV="1">
            <a:off x="4685948" y="5903630"/>
            <a:ext cx="1720417" cy="357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9" name="TextBox 238">
            <a:extLst>
              <a:ext uri="{FF2B5EF4-FFF2-40B4-BE49-F238E27FC236}">
                <a16:creationId xmlns:a16="http://schemas.microsoft.com/office/drawing/2014/main" id="{2D40C600-B809-2D4C-9141-3B41C732F5CC}"/>
              </a:ext>
            </a:extLst>
          </p:cNvPr>
          <p:cNvSpPr txBox="1"/>
          <p:nvPr/>
        </p:nvSpPr>
        <p:spPr>
          <a:xfrm>
            <a:off x="4934337" y="5665893"/>
            <a:ext cx="114967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Authorise</a:t>
            </a:r>
            <a:r>
              <a:rPr lang="en-US" sz="1100" dirty="0"/>
              <a:t> claim</a:t>
            </a: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E9C41F82-1B0D-0C42-A5AA-951AFBFF125B}"/>
              </a:ext>
            </a:extLst>
          </p:cNvPr>
          <p:cNvSpPr txBox="1"/>
          <p:nvPr/>
        </p:nvSpPr>
        <p:spPr>
          <a:xfrm>
            <a:off x="6856539" y="5723991"/>
            <a:ext cx="74251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Claimant</a:t>
            </a: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BAF930D5-C0E4-B245-A17F-3517CD9E9B8A}"/>
              </a:ext>
            </a:extLst>
          </p:cNvPr>
          <p:cNvSpPr txBox="1"/>
          <p:nvPr/>
        </p:nvSpPr>
        <p:spPr>
          <a:xfrm>
            <a:off x="2062479" y="694210"/>
            <a:ext cx="13901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accent2">
                    <a:lumMod val="50000"/>
                  </a:schemeClr>
                </a:solidFill>
              </a:rPr>
              <a:t>Sender :  Receiver</a:t>
            </a:r>
          </a:p>
        </p:txBody>
      </p:sp>
      <p:pic>
        <p:nvPicPr>
          <p:cNvPr id="246" name="Picture 245">
            <a:extLst>
              <a:ext uri="{FF2B5EF4-FFF2-40B4-BE49-F238E27FC236}">
                <a16:creationId xmlns:a16="http://schemas.microsoft.com/office/drawing/2014/main" id="{D10B5C0B-7C16-4145-84FE-003F0E7EA4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02532" y="5853369"/>
            <a:ext cx="414046" cy="414046"/>
          </a:xfrm>
          <a:prstGeom prst="rect">
            <a:avLst/>
          </a:prstGeom>
        </p:spPr>
      </p:pic>
      <p:sp>
        <p:nvSpPr>
          <p:cNvPr id="247" name="TextBox 246">
            <a:extLst>
              <a:ext uri="{FF2B5EF4-FFF2-40B4-BE49-F238E27FC236}">
                <a16:creationId xmlns:a16="http://schemas.microsoft.com/office/drawing/2014/main" id="{0F42EAD7-68DA-7243-9631-E0DC6417C532}"/>
              </a:ext>
            </a:extLst>
          </p:cNvPr>
          <p:cNvSpPr txBox="1"/>
          <p:nvPr/>
        </p:nvSpPr>
        <p:spPr>
          <a:xfrm>
            <a:off x="2333456" y="6273856"/>
            <a:ext cx="74090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Authority</a:t>
            </a:r>
          </a:p>
        </p:txBody>
      </p:sp>
      <p:cxnSp>
        <p:nvCxnSpPr>
          <p:cNvPr id="248" name="Straight Arrow Connector 247">
            <a:extLst>
              <a:ext uri="{FF2B5EF4-FFF2-40B4-BE49-F238E27FC236}">
                <a16:creationId xmlns:a16="http://schemas.microsoft.com/office/drawing/2014/main" id="{BA873477-7303-9A4A-9BDE-8CA599FA781D}"/>
              </a:ext>
            </a:extLst>
          </p:cNvPr>
          <p:cNvCxnSpPr>
            <a:cxnSpLocks/>
            <a:stCxn id="246" idx="3"/>
            <a:endCxn id="210" idx="1"/>
          </p:cNvCxnSpPr>
          <p:nvPr/>
        </p:nvCxnSpPr>
        <p:spPr>
          <a:xfrm>
            <a:off x="2916578" y="6060392"/>
            <a:ext cx="517665" cy="1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2" name="Process 251">
            <a:extLst>
              <a:ext uri="{FF2B5EF4-FFF2-40B4-BE49-F238E27FC236}">
                <a16:creationId xmlns:a16="http://schemas.microsoft.com/office/drawing/2014/main" id="{4FCF0342-A769-5548-AB0D-EB49B82F0AC3}"/>
              </a:ext>
            </a:extLst>
          </p:cNvPr>
          <p:cNvSpPr/>
          <p:nvPr/>
        </p:nvSpPr>
        <p:spPr>
          <a:xfrm>
            <a:off x="175204" y="1740375"/>
            <a:ext cx="1370491" cy="185660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G2G Channel API</a:t>
            </a:r>
          </a:p>
        </p:txBody>
      </p:sp>
      <p:sp>
        <p:nvSpPr>
          <p:cNvPr id="253" name="Process 252">
            <a:extLst>
              <a:ext uri="{FF2B5EF4-FFF2-40B4-BE49-F238E27FC236}">
                <a16:creationId xmlns:a16="http://schemas.microsoft.com/office/drawing/2014/main" id="{C759FDFF-A1B8-8C41-844C-F723B2140F8B}"/>
              </a:ext>
            </a:extLst>
          </p:cNvPr>
          <p:cNvSpPr/>
          <p:nvPr/>
        </p:nvSpPr>
        <p:spPr>
          <a:xfrm>
            <a:off x="175204" y="3515601"/>
            <a:ext cx="1370491" cy="185660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B2G Message API</a:t>
            </a:r>
          </a:p>
        </p:txBody>
      </p:sp>
      <p:sp>
        <p:nvSpPr>
          <p:cNvPr id="254" name="Process 253">
            <a:extLst>
              <a:ext uri="{FF2B5EF4-FFF2-40B4-BE49-F238E27FC236}">
                <a16:creationId xmlns:a16="http://schemas.microsoft.com/office/drawing/2014/main" id="{65843ACB-59D0-F64A-B795-AE2F6B81E4A4}"/>
              </a:ext>
            </a:extLst>
          </p:cNvPr>
          <p:cNvSpPr/>
          <p:nvPr/>
        </p:nvSpPr>
        <p:spPr>
          <a:xfrm>
            <a:off x="175204" y="5219475"/>
            <a:ext cx="1444431" cy="171625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B2B Token API</a:t>
            </a:r>
          </a:p>
        </p:txBody>
      </p:sp>
      <p:cxnSp>
        <p:nvCxnSpPr>
          <p:cNvPr id="255" name="Straight Connector 254">
            <a:extLst>
              <a:ext uri="{FF2B5EF4-FFF2-40B4-BE49-F238E27FC236}">
                <a16:creationId xmlns:a16="http://schemas.microsoft.com/office/drawing/2014/main" id="{B4C53705-A18A-9446-B238-0EC7451FF15A}"/>
              </a:ext>
            </a:extLst>
          </p:cNvPr>
          <p:cNvCxnSpPr>
            <a:cxnSpLocks/>
          </p:cNvCxnSpPr>
          <p:nvPr/>
        </p:nvCxnSpPr>
        <p:spPr>
          <a:xfrm>
            <a:off x="7114793" y="3751317"/>
            <a:ext cx="32905" cy="1501095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8" name="TextBox 257">
            <a:extLst>
              <a:ext uri="{FF2B5EF4-FFF2-40B4-BE49-F238E27FC236}">
                <a16:creationId xmlns:a16="http://schemas.microsoft.com/office/drawing/2014/main" id="{CF22845F-BE65-EB4C-85F8-6095E51033D3}"/>
              </a:ext>
            </a:extLst>
          </p:cNvPr>
          <p:cNvSpPr txBox="1"/>
          <p:nvPr/>
        </p:nvSpPr>
        <p:spPr>
          <a:xfrm rot="16200000">
            <a:off x="6738109" y="4415983"/>
            <a:ext cx="11737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Access Policy 1</a:t>
            </a:r>
          </a:p>
        </p:txBody>
      </p:sp>
      <p:sp>
        <p:nvSpPr>
          <p:cNvPr id="259" name="TextBox 258">
            <a:extLst>
              <a:ext uri="{FF2B5EF4-FFF2-40B4-BE49-F238E27FC236}">
                <a16:creationId xmlns:a16="http://schemas.microsoft.com/office/drawing/2014/main" id="{B06AB964-86B3-5D40-AD2B-87BCF1292942}"/>
              </a:ext>
            </a:extLst>
          </p:cNvPr>
          <p:cNvSpPr txBox="1"/>
          <p:nvPr/>
        </p:nvSpPr>
        <p:spPr>
          <a:xfrm rot="16200000">
            <a:off x="6345404" y="4429363"/>
            <a:ext cx="11737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Access Policy 2</a:t>
            </a:r>
          </a:p>
        </p:txBody>
      </p:sp>
      <p:pic>
        <p:nvPicPr>
          <p:cNvPr id="260" name="Picture 259">
            <a:extLst>
              <a:ext uri="{FF2B5EF4-FFF2-40B4-BE49-F238E27FC236}">
                <a16:creationId xmlns:a16="http://schemas.microsoft.com/office/drawing/2014/main" id="{6AF30CAB-FFEB-724D-B843-55EC2FA867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38599" y="1645432"/>
            <a:ext cx="234704" cy="234704"/>
          </a:xfrm>
          <a:prstGeom prst="rect">
            <a:avLst/>
          </a:prstGeom>
        </p:spPr>
      </p:pic>
      <p:sp>
        <p:nvSpPr>
          <p:cNvPr id="265" name="Process 264">
            <a:extLst>
              <a:ext uri="{FF2B5EF4-FFF2-40B4-BE49-F238E27FC236}">
                <a16:creationId xmlns:a16="http://schemas.microsoft.com/office/drawing/2014/main" id="{AA961D4D-F76D-5842-81EF-92169B2585FE}"/>
              </a:ext>
            </a:extLst>
          </p:cNvPr>
          <p:cNvSpPr/>
          <p:nvPr/>
        </p:nvSpPr>
        <p:spPr>
          <a:xfrm rot="5400000">
            <a:off x="8275590" y="856911"/>
            <a:ext cx="1370491" cy="185660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On Chain</a:t>
            </a:r>
          </a:p>
        </p:txBody>
      </p:sp>
      <p:sp>
        <p:nvSpPr>
          <p:cNvPr id="266" name="Process 265">
            <a:extLst>
              <a:ext uri="{FF2B5EF4-FFF2-40B4-BE49-F238E27FC236}">
                <a16:creationId xmlns:a16="http://schemas.microsoft.com/office/drawing/2014/main" id="{9E52DE3B-7217-E348-B8F0-9C622A1E95A1}"/>
              </a:ext>
            </a:extLst>
          </p:cNvPr>
          <p:cNvSpPr/>
          <p:nvPr/>
        </p:nvSpPr>
        <p:spPr>
          <a:xfrm rot="5400000">
            <a:off x="7375813" y="3516703"/>
            <a:ext cx="3158182" cy="173802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Pegged side tree </a:t>
            </a:r>
          </a:p>
        </p:txBody>
      </p:sp>
      <p:sp>
        <p:nvSpPr>
          <p:cNvPr id="267" name="Process 266">
            <a:extLst>
              <a:ext uri="{FF2B5EF4-FFF2-40B4-BE49-F238E27FC236}">
                <a16:creationId xmlns:a16="http://schemas.microsoft.com/office/drawing/2014/main" id="{A850EBE8-4A0F-8F43-A753-1FB95EB5B436}"/>
              </a:ext>
            </a:extLst>
          </p:cNvPr>
          <p:cNvSpPr/>
          <p:nvPr/>
        </p:nvSpPr>
        <p:spPr>
          <a:xfrm rot="5400000">
            <a:off x="8353979" y="6021695"/>
            <a:ext cx="1207248" cy="185658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Open systems</a:t>
            </a:r>
          </a:p>
        </p:txBody>
      </p:sp>
    </p:spTree>
    <p:extLst>
      <p:ext uri="{BB962C8B-B14F-4D97-AF65-F5344CB8AC3E}">
        <p14:creationId xmlns:p14="http://schemas.microsoft.com/office/powerpoint/2010/main" val="165476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idx="4294967295"/>
          </p:nvPr>
        </p:nvSpPr>
        <p:spPr>
          <a:xfrm>
            <a:off x="395536" y="692696"/>
            <a:ext cx="8424936" cy="492443"/>
          </a:xfrm>
        </p:spPr>
        <p:txBody>
          <a:bodyPr/>
          <a:lstStyle/>
          <a:p>
            <a:r>
              <a:rPr lang="en-US" dirty="0"/>
              <a:t>Digital </a:t>
            </a:r>
            <a:r>
              <a:rPr lang="en-US" dirty="0" err="1"/>
              <a:t>CoO</a:t>
            </a:r>
            <a:r>
              <a:rPr lang="en-US" dirty="0"/>
              <a:t> – One Country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38066" y="1548863"/>
            <a:ext cx="1273414" cy="127341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606924" y="1452512"/>
            <a:ext cx="2363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Australian Government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55219" y="2982819"/>
            <a:ext cx="570613" cy="52446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66838" y="2709917"/>
            <a:ext cx="570613" cy="52446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06587" y="3276987"/>
            <a:ext cx="570613" cy="52446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333460" y="1917402"/>
            <a:ext cx="25163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/>
              <a:t>Australian Exporters &amp; Importers</a:t>
            </a:r>
            <a:endParaRPr lang="en-AU" dirty="0"/>
          </a:p>
        </p:txBody>
      </p:sp>
      <p:cxnSp>
        <p:nvCxnSpPr>
          <p:cNvPr id="12" name="Curved Connector 11"/>
          <p:cNvCxnSpPr>
            <a:endCxn id="10" idx="0"/>
          </p:cNvCxnSpPr>
          <p:nvPr/>
        </p:nvCxnSpPr>
        <p:spPr>
          <a:xfrm>
            <a:off x="5026720" y="2185570"/>
            <a:ext cx="2013806" cy="797249"/>
          </a:xfrm>
          <a:prstGeom prst="curvedConnector2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 rot="1634225">
            <a:off x="5915247" y="2509283"/>
            <a:ext cx="1026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Registers</a:t>
            </a:r>
          </a:p>
        </p:txBody>
      </p:sp>
      <p:cxnSp>
        <p:nvCxnSpPr>
          <p:cNvPr id="15" name="Curved Connector 14"/>
          <p:cNvCxnSpPr>
            <a:endCxn id="41" idx="2"/>
          </p:cNvCxnSpPr>
          <p:nvPr/>
        </p:nvCxnSpPr>
        <p:spPr>
          <a:xfrm rot="10800000" flipV="1">
            <a:off x="5773480" y="5214498"/>
            <a:ext cx="1199712" cy="392404"/>
          </a:xfrm>
          <a:prstGeom prst="curvedConnector3">
            <a:avLst>
              <a:gd name="adj1" fmla="val 50000"/>
            </a:avLst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44208" y="5445224"/>
            <a:ext cx="275541" cy="36004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6228184" y="5805264"/>
            <a:ext cx="582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/>
              <a:t>CoO</a:t>
            </a:r>
            <a:endParaRPr lang="en-AU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26443" y="4472821"/>
            <a:ext cx="700646" cy="670831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61615" y="4869770"/>
            <a:ext cx="700646" cy="670831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6948264" y="5663608"/>
            <a:ext cx="18696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/>
              <a:t>Australian Chambers of Commerce</a:t>
            </a:r>
            <a:endParaRPr lang="en-AU" dirty="0"/>
          </a:p>
        </p:txBody>
      </p:sp>
      <p:cxnSp>
        <p:nvCxnSpPr>
          <p:cNvPr id="22" name="Curved Connector 21"/>
          <p:cNvCxnSpPr>
            <a:endCxn id="9" idx="1"/>
          </p:cNvCxnSpPr>
          <p:nvPr/>
        </p:nvCxnSpPr>
        <p:spPr>
          <a:xfrm>
            <a:off x="5026720" y="2185570"/>
            <a:ext cx="1899723" cy="2622667"/>
          </a:xfrm>
          <a:prstGeom prst="curvedConnector3">
            <a:avLst>
              <a:gd name="adj1" fmla="val 50000"/>
            </a:avLst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 rot="3005728">
            <a:off x="5940055" y="3895059"/>
            <a:ext cx="1047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Accredits</a:t>
            </a:r>
          </a:p>
        </p:txBody>
      </p:sp>
      <p:cxnSp>
        <p:nvCxnSpPr>
          <p:cNvPr id="24" name="Curved Connector 23"/>
          <p:cNvCxnSpPr/>
          <p:nvPr/>
        </p:nvCxnSpPr>
        <p:spPr>
          <a:xfrm rot="16200000" flipV="1">
            <a:off x="7366593" y="4205177"/>
            <a:ext cx="680483" cy="10633"/>
          </a:xfrm>
          <a:prstGeom prst="curvedConnector3">
            <a:avLst>
              <a:gd name="adj1" fmla="val 50000"/>
            </a:avLst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7758224" y="4086444"/>
            <a:ext cx="934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/>
              <a:t>Support</a:t>
            </a:r>
            <a:endParaRPr lang="en-AU" dirty="0"/>
          </a:p>
        </p:txBody>
      </p:sp>
      <p:sp>
        <p:nvSpPr>
          <p:cNvPr id="28" name="Can 27"/>
          <p:cNvSpPr/>
          <p:nvPr/>
        </p:nvSpPr>
        <p:spPr>
          <a:xfrm>
            <a:off x="3023190" y="4869712"/>
            <a:ext cx="2604977" cy="1352675"/>
          </a:xfrm>
          <a:prstGeom prst="can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67923" y="5369328"/>
            <a:ext cx="275541" cy="36004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69180" y="5574891"/>
            <a:ext cx="275541" cy="36004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91700" y="5737924"/>
            <a:ext cx="275541" cy="36004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39035" y="5340974"/>
            <a:ext cx="275541" cy="36004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40292" y="5546537"/>
            <a:ext cx="275541" cy="36004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62812" y="5709570"/>
            <a:ext cx="275541" cy="360040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3059832" y="4869160"/>
            <a:ext cx="25495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b="1" dirty="0"/>
              <a:t>Digital Asset Repository</a:t>
            </a:r>
            <a:endParaRPr lang="en-AU" b="1" dirty="0"/>
          </a:p>
        </p:txBody>
      </p:sp>
      <p:sp>
        <p:nvSpPr>
          <p:cNvPr id="36" name="Rectangle 35"/>
          <p:cNvSpPr/>
          <p:nvPr/>
        </p:nvSpPr>
        <p:spPr>
          <a:xfrm>
            <a:off x="3001924" y="3274828"/>
            <a:ext cx="2722204" cy="1222744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7" name="TextBox 36"/>
          <p:cNvSpPr txBox="1"/>
          <p:nvPr/>
        </p:nvSpPr>
        <p:spPr>
          <a:xfrm>
            <a:off x="3462668" y="3905691"/>
            <a:ext cx="1726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b="1" dirty="0" err="1"/>
              <a:t>CoO</a:t>
            </a:r>
            <a:r>
              <a:rPr lang="en-AU" b="1" dirty="0"/>
              <a:t> Application</a:t>
            </a:r>
          </a:p>
        </p:txBody>
      </p:sp>
      <p:sp>
        <p:nvSpPr>
          <p:cNvPr id="38" name="Rectangle 37"/>
          <p:cNvSpPr/>
          <p:nvPr/>
        </p:nvSpPr>
        <p:spPr>
          <a:xfrm>
            <a:off x="3033823" y="3304783"/>
            <a:ext cx="2618297" cy="3402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9" name="TextBox 38"/>
          <p:cNvSpPr txBox="1"/>
          <p:nvPr/>
        </p:nvSpPr>
        <p:spPr>
          <a:xfrm>
            <a:off x="3131840" y="3284984"/>
            <a:ext cx="24673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1600" b="1" dirty="0"/>
              <a:t>User Interface (</a:t>
            </a:r>
            <a:r>
              <a:rPr lang="en-AU" sz="1600" b="1" dirty="0" err="1"/>
              <a:t>english</a:t>
            </a:r>
            <a:r>
              <a:rPr lang="en-AU" sz="1600" b="1" dirty="0"/>
              <a:t>)</a:t>
            </a:r>
          </a:p>
        </p:txBody>
      </p:sp>
      <p:sp>
        <p:nvSpPr>
          <p:cNvPr id="41" name="Rectangle 40"/>
          <p:cNvSpPr/>
          <p:nvPr/>
        </p:nvSpPr>
        <p:spPr>
          <a:xfrm rot="16200000">
            <a:off x="5254256" y="5456274"/>
            <a:ext cx="737192" cy="30125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/>
              <a:t>API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467544" y="2132856"/>
            <a:ext cx="2476019" cy="3482518"/>
            <a:chOff x="467544" y="2132856"/>
            <a:chExt cx="2476019" cy="3482518"/>
          </a:xfrm>
        </p:grpSpPr>
        <p:pic>
          <p:nvPicPr>
            <p:cNvPr id="44" name="Picture 4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09379" y="2563216"/>
              <a:ext cx="432048" cy="391413"/>
            </a:xfrm>
            <a:prstGeom prst="rect">
              <a:avLst/>
            </a:prstGeom>
          </p:spPr>
        </p:pic>
        <p:sp>
          <p:nvSpPr>
            <p:cNvPr id="45" name="TextBox 44"/>
            <p:cNvSpPr txBox="1"/>
            <p:nvPr/>
          </p:nvSpPr>
          <p:spPr>
            <a:xfrm>
              <a:off x="611560" y="2132856"/>
              <a:ext cx="17107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/>
                <a:t>Other country?</a:t>
              </a:r>
            </a:p>
          </p:txBody>
        </p:sp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28687" y="2671011"/>
              <a:ext cx="432048" cy="391413"/>
            </a:xfrm>
            <a:prstGeom prst="rect">
              <a:avLst/>
            </a:prstGeom>
          </p:spPr>
        </p:pic>
        <p:cxnSp>
          <p:nvCxnSpPr>
            <p:cNvPr id="47" name="Curved Connector 46"/>
            <p:cNvCxnSpPr>
              <a:stCxn id="46" idx="2"/>
            </p:cNvCxnSpPr>
            <p:nvPr/>
          </p:nvCxnSpPr>
          <p:spPr>
            <a:xfrm rot="16200000" flipH="1">
              <a:off x="1799616" y="2807518"/>
              <a:ext cx="889042" cy="1398853"/>
            </a:xfrm>
            <a:prstGeom prst="curvedConnector2">
              <a:avLst/>
            </a:prstGeom>
            <a:ln w="3810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/>
            <p:cNvSpPr txBox="1"/>
            <p:nvPr/>
          </p:nvSpPr>
          <p:spPr>
            <a:xfrm>
              <a:off x="467544" y="3861048"/>
              <a:ext cx="2160240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dirty="0">
                  <a:solidFill>
                    <a:srgbClr val="C00000"/>
                  </a:solidFill>
                </a:rPr>
                <a:t>Language?</a:t>
              </a:r>
            </a:p>
            <a:p>
              <a:r>
                <a:rPr lang="en-AU" dirty="0">
                  <a:solidFill>
                    <a:srgbClr val="C00000"/>
                  </a:solidFill>
                </a:rPr>
                <a:t>Access Control?</a:t>
              </a:r>
            </a:p>
            <a:p>
              <a:r>
                <a:rPr lang="en-AU" dirty="0">
                  <a:solidFill>
                    <a:srgbClr val="C00000"/>
                  </a:solidFill>
                </a:rPr>
                <a:t>Local Processes?</a:t>
              </a:r>
            </a:p>
            <a:p>
              <a:r>
                <a:rPr lang="en-AU" dirty="0">
                  <a:solidFill>
                    <a:srgbClr val="C00000"/>
                  </a:solidFill>
                </a:rPr>
                <a:t>Data Sovereignty?</a:t>
              </a:r>
            </a:p>
            <a:p>
              <a:r>
                <a:rPr lang="en-AU" dirty="0">
                  <a:solidFill>
                    <a:srgbClr val="C00000"/>
                  </a:solidFill>
                </a:rPr>
                <a:t>Cost sharing?</a:t>
              </a:r>
            </a:p>
            <a:p>
              <a:endParaRPr lang="en-AU" dirty="0">
                <a:solidFill>
                  <a:srgbClr val="C00000"/>
                </a:solidFill>
              </a:endParaRPr>
            </a:p>
          </p:txBody>
        </p:sp>
      </p:grpSp>
      <p:cxnSp>
        <p:nvCxnSpPr>
          <p:cNvPr id="56" name="Straight Connector 55"/>
          <p:cNvCxnSpPr>
            <a:stCxn id="36" idx="2"/>
          </p:cNvCxnSpPr>
          <p:nvPr/>
        </p:nvCxnSpPr>
        <p:spPr>
          <a:xfrm flipH="1">
            <a:off x="4355976" y="4497572"/>
            <a:ext cx="7050" cy="3715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9587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idx="4294967295"/>
          </p:nvPr>
        </p:nvSpPr>
        <p:spPr>
          <a:xfrm>
            <a:off x="395536" y="692696"/>
            <a:ext cx="8424936" cy="492443"/>
          </a:xfrm>
        </p:spPr>
        <p:txBody>
          <a:bodyPr/>
          <a:lstStyle/>
          <a:p>
            <a:r>
              <a:rPr lang="en-US" dirty="0"/>
              <a:t>Digital </a:t>
            </a:r>
            <a:r>
              <a:rPr lang="en-US" dirty="0" err="1"/>
              <a:t>CoO</a:t>
            </a:r>
            <a:r>
              <a:rPr lang="en-US" dirty="0"/>
              <a:t> – Two Countries</a:t>
            </a:r>
          </a:p>
        </p:txBody>
      </p:sp>
      <p:pic>
        <p:nvPicPr>
          <p:cNvPr id="51" name="Picture 5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86502" y="3879650"/>
            <a:ext cx="561223" cy="564984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18653" y="5469422"/>
            <a:ext cx="274507" cy="299940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32369" y="4830905"/>
            <a:ext cx="232703" cy="244084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76622" y="5613713"/>
            <a:ext cx="274507" cy="299940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11965" y="4726603"/>
            <a:ext cx="232703" cy="244084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26625" y="5008540"/>
            <a:ext cx="232703" cy="244084"/>
          </a:xfrm>
          <a:prstGeom prst="rect">
            <a:avLst/>
          </a:prstGeom>
        </p:spPr>
      </p:pic>
      <p:sp>
        <p:nvSpPr>
          <p:cNvPr id="57" name="Can 56"/>
          <p:cNvSpPr/>
          <p:nvPr/>
        </p:nvSpPr>
        <p:spPr>
          <a:xfrm>
            <a:off x="6343246" y="5655451"/>
            <a:ext cx="820486" cy="810156"/>
          </a:xfrm>
          <a:prstGeom prst="can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/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38363" y="5956948"/>
            <a:ext cx="105883" cy="166184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33250" y="6080066"/>
            <a:ext cx="105883" cy="166184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34833" y="6177711"/>
            <a:ext cx="105883" cy="166184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44233" y="5939966"/>
            <a:ext cx="105883" cy="166184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39120" y="6063084"/>
            <a:ext cx="105883" cy="166184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40704" y="6160729"/>
            <a:ext cx="105883" cy="166184"/>
          </a:xfrm>
          <a:prstGeom prst="rect">
            <a:avLst/>
          </a:prstGeom>
        </p:spPr>
      </p:pic>
      <p:sp>
        <p:nvSpPr>
          <p:cNvPr id="64" name="TextBox 63"/>
          <p:cNvSpPr txBox="1"/>
          <p:nvPr/>
        </p:nvSpPr>
        <p:spPr>
          <a:xfrm>
            <a:off x="6350416" y="5620670"/>
            <a:ext cx="9281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100" b="1" dirty="0"/>
              <a:t>Repository</a:t>
            </a:r>
          </a:p>
        </p:txBody>
      </p:sp>
      <p:sp>
        <p:nvSpPr>
          <p:cNvPr id="65" name="Rectangle 64"/>
          <p:cNvSpPr/>
          <p:nvPr/>
        </p:nvSpPr>
        <p:spPr>
          <a:xfrm>
            <a:off x="6336548" y="4626087"/>
            <a:ext cx="833882" cy="732337"/>
          </a:xfrm>
          <a:prstGeom prst="rect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/>
          </a:p>
        </p:txBody>
      </p:sp>
      <p:sp>
        <p:nvSpPr>
          <p:cNvPr id="67" name="Rectangle 66"/>
          <p:cNvSpPr/>
          <p:nvPr/>
        </p:nvSpPr>
        <p:spPr>
          <a:xfrm>
            <a:off x="6346596" y="4657927"/>
            <a:ext cx="807091" cy="20378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/>
          </a:p>
        </p:txBody>
      </p:sp>
      <p:cxnSp>
        <p:nvCxnSpPr>
          <p:cNvPr id="69" name="Elbow Connector 68"/>
          <p:cNvCxnSpPr>
            <a:stCxn id="63" idx="2"/>
          </p:cNvCxnSpPr>
          <p:nvPr/>
        </p:nvCxnSpPr>
        <p:spPr>
          <a:xfrm rot="16200000" flipH="1">
            <a:off x="6642047" y="5544008"/>
            <a:ext cx="222885" cy="1"/>
          </a:xfrm>
          <a:prstGeom prst="bentConnector3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 69"/>
          <p:cNvSpPr/>
          <p:nvPr/>
        </p:nvSpPr>
        <p:spPr>
          <a:xfrm rot="16200000">
            <a:off x="7001443" y="6029808"/>
            <a:ext cx="441525" cy="12981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AU" sz="1200"/>
              <a:t>API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6236703" y="3429726"/>
            <a:ext cx="1124617" cy="1659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200"/>
              <a:t>Australian Government</a:t>
            </a:r>
            <a:endParaRPr lang="en-AU" sz="1200" dirty="0"/>
          </a:p>
        </p:txBody>
      </p:sp>
      <p:sp>
        <p:nvSpPr>
          <p:cNvPr id="72" name="TextBox 71"/>
          <p:cNvSpPr txBox="1"/>
          <p:nvPr/>
        </p:nvSpPr>
        <p:spPr>
          <a:xfrm>
            <a:off x="7525186" y="4009296"/>
            <a:ext cx="1124617" cy="2765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200" dirty="0"/>
              <a:t>Australian regulated community</a:t>
            </a:r>
          </a:p>
        </p:txBody>
      </p:sp>
      <p:sp>
        <p:nvSpPr>
          <p:cNvPr id="73" name="Right Arrow 72"/>
          <p:cNvSpPr/>
          <p:nvPr/>
        </p:nvSpPr>
        <p:spPr>
          <a:xfrm>
            <a:off x="7398571" y="3875651"/>
            <a:ext cx="256464" cy="899728"/>
          </a:xfrm>
          <a:prstGeom prst="rightArrow">
            <a:avLst>
              <a:gd name="adj1" fmla="val 65385"/>
              <a:gd name="adj2" fmla="val 50000"/>
            </a:avLst>
          </a:prstGeom>
          <a:solidFill>
            <a:schemeClr val="bg1">
              <a:lumMod val="6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/>
          </a:p>
        </p:txBody>
      </p:sp>
      <p:sp>
        <p:nvSpPr>
          <p:cNvPr id="74" name="Right Arrow 73"/>
          <p:cNvSpPr/>
          <p:nvPr/>
        </p:nvSpPr>
        <p:spPr>
          <a:xfrm rot="10800000">
            <a:off x="7419295" y="4866653"/>
            <a:ext cx="220197" cy="1129225"/>
          </a:xfrm>
          <a:prstGeom prst="rightArrow">
            <a:avLst/>
          </a:prstGeom>
          <a:solidFill>
            <a:schemeClr val="bg1">
              <a:lumMod val="6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/>
          </a:p>
        </p:txBody>
      </p:sp>
      <p:sp>
        <p:nvSpPr>
          <p:cNvPr id="75" name="TextBox 74"/>
          <p:cNvSpPr txBox="1"/>
          <p:nvPr/>
        </p:nvSpPr>
        <p:spPr>
          <a:xfrm rot="5400000">
            <a:off x="7059755" y="4166974"/>
            <a:ext cx="9250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200"/>
              <a:t>Governs</a:t>
            </a:r>
            <a:endParaRPr lang="en-AU" sz="1200" dirty="0"/>
          </a:p>
        </p:txBody>
      </p:sp>
      <p:sp>
        <p:nvSpPr>
          <p:cNvPr id="76" name="TextBox 75"/>
          <p:cNvSpPr txBox="1"/>
          <p:nvPr/>
        </p:nvSpPr>
        <p:spPr>
          <a:xfrm rot="5400000">
            <a:off x="7200854" y="5345424"/>
            <a:ext cx="708415" cy="164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200" dirty="0"/>
              <a:t>Uses</a:t>
            </a:r>
          </a:p>
        </p:txBody>
      </p:sp>
      <p:pic>
        <p:nvPicPr>
          <p:cNvPr id="78" name="Picture 7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90744" y="3914144"/>
            <a:ext cx="539849" cy="537320"/>
          </a:xfrm>
          <a:prstGeom prst="rect">
            <a:avLst/>
          </a:prstGeom>
        </p:spPr>
      </p:pic>
      <p:sp>
        <p:nvSpPr>
          <p:cNvPr id="79" name="Can 78"/>
          <p:cNvSpPr/>
          <p:nvPr/>
        </p:nvSpPr>
        <p:spPr>
          <a:xfrm>
            <a:off x="2252944" y="5665383"/>
            <a:ext cx="950904" cy="770487"/>
          </a:xfrm>
          <a:prstGeom prst="can">
            <a:avLst/>
          </a:prstGeom>
          <a:solidFill>
            <a:srgbClr val="00B0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/>
          </a:p>
        </p:txBody>
      </p:sp>
      <p:pic>
        <p:nvPicPr>
          <p:cNvPr id="80" name="Picture 7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46780" y="5952118"/>
            <a:ext cx="101851" cy="158047"/>
          </a:xfrm>
          <a:prstGeom prst="rect">
            <a:avLst/>
          </a:prstGeom>
        </p:spPr>
      </p:pic>
      <p:pic>
        <p:nvPicPr>
          <p:cNvPr id="81" name="Picture 8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38053" y="6069207"/>
            <a:ext cx="101851" cy="158047"/>
          </a:xfrm>
          <a:prstGeom prst="rect">
            <a:avLst/>
          </a:prstGeom>
        </p:spPr>
      </p:pic>
      <p:pic>
        <p:nvPicPr>
          <p:cNvPr id="82" name="Picture 8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35767" y="6162071"/>
            <a:ext cx="101851" cy="158047"/>
          </a:xfrm>
          <a:prstGeom prst="rect">
            <a:avLst/>
          </a:prstGeom>
        </p:spPr>
      </p:pic>
      <p:pic>
        <p:nvPicPr>
          <p:cNvPr id="83" name="Picture 8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41001" y="5935967"/>
            <a:ext cx="101851" cy="158047"/>
          </a:xfrm>
          <a:prstGeom prst="rect">
            <a:avLst/>
          </a:prstGeom>
        </p:spPr>
      </p:pic>
      <p:pic>
        <p:nvPicPr>
          <p:cNvPr id="84" name="Picture 8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32274" y="6053056"/>
            <a:ext cx="101851" cy="158047"/>
          </a:xfrm>
          <a:prstGeom prst="rect">
            <a:avLst/>
          </a:prstGeom>
        </p:spPr>
      </p:pic>
      <p:pic>
        <p:nvPicPr>
          <p:cNvPr id="85" name="Picture 8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29989" y="6145920"/>
            <a:ext cx="101851" cy="158047"/>
          </a:xfrm>
          <a:prstGeom prst="rect">
            <a:avLst/>
          </a:prstGeom>
        </p:spPr>
      </p:pic>
      <p:sp>
        <p:nvSpPr>
          <p:cNvPr id="86" name="TextBox 85"/>
          <p:cNvSpPr txBox="1"/>
          <p:nvPr/>
        </p:nvSpPr>
        <p:spPr>
          <a:xfrm>
            <a:off x="2189537" y="5631757"/>
            <a:ext cx="94075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100" b="1" dirty="0"/>
              <a:t>Repository</a:t>
            </a:r>
          </a:p>
        </p:txBody>
      </p:sp>
      <p:sp>
        <p:nvSpPr>
          <p:cNvPr id="87" name="Rectangle 86"/>
          <p:cNvSpPr/>
          <p:nvPr/>
        </p:nvSpPr>
        <p:spPr>
          <a:xfrm>
            <a:off x="2246500" y="4621007"/>
            <a:ext cx="957348" cy="696478"/>
          </a:xfrm>
          <a:prstGeom prst="rect">
            <a:avLst/>
          </a:prstGeom>
          <a:solidFill>
            <a:srgbClr val="00B0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/>
          </a:p>
        </p:txBody>
      </p:sp>
      <p:sp>
        <p:nvSpPr>
          <p:cNvPr id="89" name="Rectangle 88"/>
          <p:cNvSpPr/>
          <p:nvPr/>
        </p:nvSpPr>
        <p:spPr>
          <a:xfrm>
            <a:off x="2259540" y="4644539"/>
            <a:ext cx="922302" cy="27344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/>
          </a:p>
        </p:txBody>
      </p:sp>
      <p:cxnSp>
        <p:nvCxnSpPr>
          <p:cNvPr id="91" name="Elbow Connector 90"/>
          <p:cNvCxnSpPr>
            <a:endCxn id="100" idx="1"/>
          </p:cNvCxnSpPr>
          <p:nvPr/>
        </p:nvCxnSpPr>
        <p:spPr>
          <a:xfrm rot="16200000" flipH="1">
            <a:off x="2479793" y="5485255"/>
            <a:ext cx="211972" cy="1"/>
          </a:xfrm>
          <a:prstGeom prst="bentConnector3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/>
          <p:cNvSpPr txBox="1"/>
          <p:nvPr/>
        </p:nvSpPr>
        <p:spPr>
          <a:xfrm>
            <a:off x="2150459" y="3486251"/>
            <a:ext cx="10817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200" dirty="0"/>
              <a:t>China Government</a:t>
            </a:r>
          </a:p>
        </p:txBody>
      </p:sp>
      <p:pic>
        <p:nvPicPr>
          <p:cNvPr id="93" name="Picture 9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4260" y="5560005"/>
            <a:ext cx="264053" cy="279158"/>
          </a:xfrm>
          <a:prstGeom prst="rect">
            <a:avLst/>
          </a:prstGeom>
        </p:spPr>
      </p:pic>
      <p:pic>
        <p:nvPicPr>
          <p:cNvPr id="94" name="Picture 9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7453" y="4952753"/>
            <a:ext cx="223840" cy="227173"/>
          </a:xfrm>
          <a:prstGeom prst="rect">
            <a:avLst/>
          </a:prstGeom>
        </p:spPr>
      </p:pic>
      <p:pic>
        <p:nvPicPr>
          <p:cNvPr id="95" name="Picture 9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72404" y="5697231"/>
            <a:ext cx="264053" cy="279158"/>
          </a:xfrm>
          <a:prstGeom prst="rect">
            <a:avLst/>
          </a:prstGeom>
        </p:spPr>
      </p:pic>
      <p:pic>
        <p:nvPicPr>
          <p:cNvPr id="96" name="Picture 9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06401" y="4853558"/>
            <a:ext cx="223840" cy="227173"/>
          </a:xfrm>
          <a:prstGeom prst="rect">
            <a:avLst/>
          </a:prstGeom>
        </p:spPr>
      </p:pic>
      <p:pic>
        <p:nvPicPr>
          <p:cNvPr id="97" name="Picture 9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20503" y="5121690"/>
            <a:ext cx="223840" cy="227173"/>
          </a:xfrm>
          <a:prstGeom prst="rect">
            <a:avLst/>
          </a:prstGeom>
        </p:spPr>
      </p:pic>
      <p:sp>
        <p:nvSpPr>
          <p:cNvPr id="98" name="Rectangle 97"/>
          <p:cNvSpPr/>
          <p:nvPr/>
        </p:nvSpPr>
        <p:spPr>
          <a:xfrm rot="16200000">
            <a:off x="2026253" y="6020535"/>
            <a:ext cx="460850" cy="166147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/>
              <a:t>API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679623" y="3990408"/>
            <a:ext cx="12233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200" dirty="0"/>
              <a:t>China regulated community</a:t>
            </a:r>
          </a:p>
        </p:txBody>
      </p:sp>
      <p:sp>
        <p:nvSpPr>
          <p:cNvPr id="100" name="Right Arrow 99"/>
          <p:cNvSpPr/>
          <p:nvPr/>
        </p:nvSpPr>
        <p:spPr>
          <a:xfrm flipH="1">
            <a:off x="1878492" y="3850816"/>
            <a:ext cx="214302" cy="855672"/>
          </a:xfrm>
          <a:prstGeom prst="rightArrow">
            <a:avLst>
              <a:gd name="adj1" fmla="val 65385"/>
              <a:gd name="adj2" fmla="val 56061"/>
            </a:avLst>
          </a:prstGeom>
          <a:solidFill>
            <a:srgbClr val="00B0F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/>
          </a:p>
        </p:txBody>
      </p:sp>
      <p:sp>
        <p:nvSpPr>
          <p:cNvPr id="101" name="Right Arrow 100"/>
          <p:cNvSpPr/>
          <p:nvPr/>
        </p:nvSpPr>
        <p:spPr>
          <a:xfrm rot="10800000" flipH="1">
            <a:off x="1908395" y="4778413"/>
            <a:ext cx="226760" cy="1073932"/>
          </a:xfrm>
          <a:prstGeom prst="rightArrow">
            <a:avLst/>
          </a:prstGeom>
          <a:solidFill>
            <a:srgbClr val="00B0F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/>
          </a:p>
        </p:txBody>
      </p:sp>
      <p:sp>
        <p:nvSpPr>
          <p:cNvPr id="102" name="TextBox 101"/>
          <p:cNvSpPr txBox="1"/>
          <p:nvPr/>
        </p:nvSpPr>
        <p:spPr>
          <a:xfrm rot="5400000">
            <a:off x="1650270" y="4172328"/>
            <a:ext cx="77629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100" dirty="0"/>
              <a:t>Governs</a:t>
            </a:r>
          </a:p>
        </p:txBody>
      </p:sp>
      <p:sp>
        <p:nvSpPr>
          <p:cNvPr id="103" name="TextBox 102"/>
          <p:cNvSpPr txBox="1"/>
          <p:nvPr/>
        </p:nvSpPr>
        <p:spPr>
          <a:xfrm rot="5400000">
            <a:off x="1704356" y="5228777"/>
            <a:ext cx="673728" cy="1585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200" dirty="0"/>
              <a:t>Uses</a:t>
            </a:r>
          </a:p>
        </p:txBody>
      </p:sp>
      <p:sp>
        <p:nvSpPr>
          <p:cNvPr id="104" name="Rounded Rectangle 103"/>
          <p:cNvSpPr/>
          <p:nvPr/>
        </p:nvSpPr>
        <p:spPr>
          <a:xfrm>
            <a:off x="2370098" y="5412260"/>
            <a:ext cx="4624252" cy="191706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b="1" dirty="0"/>
          </a:p>
        </p:txBody>
      </p:sp>
      <p:sp>
        <p:nvSpPr>
          <p:cNvPr id="105" name="Oval 104"/>
          <p:cNvSpPr/>
          <p:nvPr/>
        </p:nvSpPr>
        <p:spPr>
          <a:xfrm>
            <a:off x="6635846" y="5441814"/>
            <a:ext cx="188564" cy="12873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6" name="Oval 105"/>
          <p:cNvSpPr/>
          <p:nvPr/>
        </p:nvSpPr>
        <p:spPr>
          <a:xfrm>
            <a:off x="2609703" y="5434814"/>
            <a:ext cx="174170" cy="1417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7" name="Rectangle 106"/>
          <p:cNvSpPr/>
          <p:nvPr/>
        </p:nvSpPr>
        <p:spPr>
          <a:xfrm rot="16200000">
            <a:off x="6077735" y="6019345"/>
            <a:ext cx="465298" cy="137798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AU" sz="1400"/>
              <a:t>API</a:t>
            </a:r>
          </a:p>
        </p:txBody>
      </p:sp>
      <p:sp>
        <p:nvSpPr>
          <p:cNvPr id="120" name="TextBox 119"/>
          <p:cNvSpPr txBox="1"/>
          <p:nvPr/>
        </p:nvSpPr>
        <p:spPr>
          <a:xfrm>
            <a:off x="3299254" y="5373856"/>
            <a:ext cx="27679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200" b="1"/>
              <a:t>Inter-customs Blockchain Ledger</a:t>
            </a:r>
            <a:endParaRPr lang="en-AU" sz="1200" b="1" dirty="0"/>
          </a:p>
        </p:txBody>
      </p:sp>
      <p:sp>
        <p:nvSpPr>
          <p:cNvPr id="125" name="TextBox 124"/>
          <p:cNvSpPr txBox="1"/>
          <p:nvPr/>
        </p:nvSpPr>
        <p:spPr>
          <a:xfrm>
            <a:off x="265233" y="1225630"/>
            <a:ext cx="8878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i="1" dirty="0">
                <a:solidFill>
                  <a:schemeClr val="accent2">
                    <a:lumMod val="75000"/>
                  </a:schemeClr>
                </a:solidFill>
              </a:rPr>
              <a:t>The importing regulator trust the exporting regulator to identify the </a:t>
            </a:r>
            <a:r>
              <a:rPr lang="en-AU" b="1" i="1" dirty="0" err="1">
                <a:solidFill>
                  <a:schemeClr val="accent2">
                    <a:lumMod val="75000"/>
                  </a:schemeClr>
                </a:solidFill>
              </a:rPr>
              <a:t>CoO</a:t>
            </a:r>
            <a:r>
              <a:rPr lang="en-AU" b="1" i="1" dirty="0">
                <a:solidFill>
                  <a:schemeClr val="accent2">
                    <a:lumMod val="75000"/>
                  </a:schemeClr>
                </a:solidFill>
              </a:rPr>
              <a:t> issuer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619460" y="1682831"/>
            <a:ext cx="7873363" cy="3741785"/>
            <a:chOff x="619460" y="1682831"/>
            <a:chExt cx="7873363" cy="3741785"/>
          </a:xfrm>
        </p:grpSpPr>
        <p:sp>
          <p:nvSpPr>
            <p:cNvPr id="111" name="Rectangle 110"/>
            <p:cNvSpPr/>
            <p:nvPr/>
          </p:nvSpPr>
          <p:spPr>
            <a:xfrm>
              <a:off x="1935905" y="2004543"/>
              <a:ext cx="6556918" cy="8002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>
              <a:spAutoFit/>
            </a:bodyPr>
            <a:lstStyle/>
            <a:p>
              <a:pPr marL="0" lvl="1">
                <a:spcBef>
                  <a:spcPts val="600"/>
                </a:spcBef>
              </a:pPr>
              <a:r>
                <a:rPr lang="en-AU" sz="1200">
                  <a:solidFill>
                    <a:srgbClr val="000000"/>
                  </a:solidFill>
                  <a:latin typeface="Arial" charset="0"/>
                  <a:ea typeface="Arial" charset="0"/>
                  <a:cs typeface="Times New Roman" charset="0"/>
                </a:rPr>
                <a:t>Transaction </a:t>
              </a:r>
              <a:r>
                <a:rPr lang="en-AU" sz="1200" dirty="0">
                  <a:solidFill>
                    <a:srgbClr val="000000"/>
                  </a:solidFill>
                  <a:latin typeface="Arial" charset="0"/>
                  <a:ea typeface="Arial" charset="0"/>
                  <a:cs typeface="Times New Roman" charset="0"/>
                </a:rPr>
                <a:t>hash = “</a:t>
              </a:r>
              <a:r>
                <a:rPr lang="en-US" sz="1200" dirty="0">
                  <a:solidFill>
                    <a:srgbClr val="000000"/>
                  </a:solidFill>
                  <a:latin typeface="Arial" charset="0"/>
                  <a:ea typeface="Arial" charset="0"/>
                  <a:cs typeface="Times New Roman" charset="0"/>
                </a:rPr>
                <a:t>kfESTOv24o31skyXUrhGXTD+j1kZ6FAvLlqCOu1Yhh4=”</a:t>
              </a:r>
            </a:p>
            <a:p>
              <a:pPr marL="0" lvl="1">
                <a:spcBef>
                  <a:spcPts val="600"/>
                </a:spcBef>
              </a:pPr>
              <a:r>
                <a:rPr lang="en-AU" sz="1200" dirty="0">
                  <a:solidFill>
                    <a:srgbClr val="000000"/>
                  </a:solidFill>
                  <a:latin typeface="Arial" charset="0"/>
                  <a:ea typeface="Arial" charset="0"/>
                  <a:cs typeface="Times New Roman" charset="0"/>
                </a:rPr>
                <a:t>Exporting Jurisdiction = “AU”</a:t>
              </a:r>
              <a:endParaRPr lang="en-US" sz="1200" dirty="0">
                <a:solidFill>
                  <a:srgbClr val="000000"/>
                </a:solidFill>
                <a:latin typeface="Arial" charset="0"/>
                <a:ea typeface="Arial" charset="0"/>
                <a:cs typeface="Times New Roman" charset="0"/>
              </a:endParaRPr>
            </a:p>
            <a:p>
              <a:pPr marL="0" lvl="1">
                <a:spcBef>
                  <a:spcPts val="600"/>
                </a:spcBef>
              </a:pPr>
              <a:r>
                <a:rPr lang="en-AU" sz="1200" dirty="0">
                  <a:solidFill>
                    <a:srgbClr val="000000"/>
                  </a:solidFill>
                  <a:latin typeface="Arial" charset="0"/>
                  <a:ea typeface="Arial" charset="0"/>
                  <a:cs typeface="Times New Roman" charset="0"/>
                </a:rPr>
                <a:t>Importing Jurisdiction = “CN”</a:t>
              </a:r>
              <a:endParaRPr lang="en-US" sz="1200" dirty="0">
                <a:solidFill>
                  <a:srgbClr val="000000"/>
                </a:solidFill>
                <a:latin typeface="Arial" charset="0"/>
                <a:ea typeface="Arial" charset="0"/>
                <a:cs typeface="Times New Roman" charset="0"/>
              </a:endParaRPr>
            </a:p>
          </p:txBody>
        </p:sp>
        <p:sp>
          <p:nvSpPr>
            <p:cNvPr id="112" name="TextBox 111"/>
            <p:cNvSpPr txBox="1"/>
            <p:nvPr/>
          </p:nvSpPr>
          <p:spPr>
            <a:xfrm>
              <a:off x="619460" y="2160625"/>
              <a:ext cx="128348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AU" sz="1600" dirty="0"/>
                <a:t>On Chain Data</a:t>
              </a:r>
            </a:p>
          </p:txBody>
        </p:sp>
        <p:cxnSp>
          <p:nvCxnSpPr>
            <p:cNvPr id="113" name="Straight Connector 112"/>
            <p:cNvCxnSpPr>
              <a:stCxn id="111" idx="2"/>
            </p:cNvCxnSpPr>
            <p:nvPr/>
          </p:nvCxnSpPr>
          <p:spPr>
            <a:xfrm>
              <a:off x="5214364" y="2804762"/>
              <a:ext cx="210252" cy="2619854"/>
            </a:xfrm>
            <a:prstGeom prst="line">
              <a:avLst/>
            </a:prstGeom>
            <a:ln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8" name="Picture 117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285443" y="2322964"/>
              <a:ext cx="1412816" cy="433818"/>
            </a:xfrm>
            <a:prstGeom prst="rect">
              <a:avLst/>
            </a:prstGeom>
          </p:spPr>
        </p:pic>
        <p:sp>
          <p:nvSpPr>
            <p:cNvPr id="126" name="TextBox 125"/>
            <p:cNvSpPr txBox="1"/>
            <p:nvPr/>
          </p:nvSpPr>
          <p:spPr>
            <a:xfrm>
              <a:off x="3502703" y="1682831"/>
              <a:ext cx="247796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AU" sz="1600" dirty="0"/>
                <a:t>Only two things to agree!</a:t>
              </a:r>
            </a:p>
          </p:txBody>
        </p:sp>
        <p:sp>
          <p:nvSpPr>
            <p:cNvPr id="128" name="TextBox 127"/>
            <p:cNvSpPr txBox="1"/>
            <p:nvPr/>
          </p:nvSpPr>
          <p:spPr>
            <a:xfrm rot="5053095">
              <a:off x="4670853" y="4158048"/>
              <a:ext cx="161873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AU" sz="1400" dirty="0"/>
                <a:t>New Transaction</a:t>
              </a: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469557" y="2906449"/>
            <a:ext cx="8044248" cy="3058225"/>
            <a:chOff x="469557" y="2906449"/>
            <a:chExt cx="8044248" cy="3058225"/>
          </a:xfrm>
        </p:grpSpPr>
        <p:cxnSp>
          <p:nvCxnSpPr>
            <p:cNvPr id="108" name="Curved Connector 107"/>
            <p:cNvCxnSpPr>
              <a:stCxn id="87" idx="3"/>
            </p:cNvCxnSpPr>
            <p:nvPr/>
          </p:nvCxnSpPr>
          <p:spPr>
            <a:xfrm>
              <a:off x="3203848" y="4969246"/>
              <a:ext cx="3037637" cy="995428"/>
            </a:xfrm>
            <a:prstGeom prst="curvedConnector3">
              <a:avLst/>
            </a:prstGeom>
            <a:ln w="38100">
              <a:solidFill>
                <a:schemeClr val="accent6">
                  <a:lumMod val="50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TextBox 114"/>
            <p:cNvSpPr txBox="1"/>
            <p:nvPr/>
          </p:nvSpPr>
          <p:spPr>
            <a:xfrm>
              <a:off x="469557" y="2906449"/>
              <a:ext cx="154712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600" dirty="0"/>
                <a:t>Repository API</a:t>
              </a:r>
            </a:p>
          </p:txBody>
        </p:sp>
        <p:sp>
          <p:nvSpPr>
            <p:cNvPr id="116" name="Rectangle 115"/>
            <p:cNvSpPr/>
            <p:nvPr/>
          </p:nvSpPr>
          <p:spPr>
            <a:xfrm>
              <a:off x="1948262" y="2953804"/>
              <a:ext cx="6565543" cy="27699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>
              <a:spAutoFit/>
            </a:bodyPr>
            <a:lstStyle/>
            <a:p>
              <a:pPr marL="0" lvl="1">
                <a:spcBef>
                  <a:spcPts val="600"/>
                </a:spcBef>
              </a:pPr>
              <a:r>
                <a:rPr lang="en-AU" sz="1200" dirty="0">
                  <a:solidFill>
                    <a:srgbClr val="000000"/>
                  </a:solidFill>
                  <a:latin typeface="Arial" charset="0"/>
                  <a:ea typeface="Arial" charset="0"/>
                  <a:cs typeface="Times New Roman" charset="0"/>
                </a:rPr>
                <a:t>GET </a:t>
              </a:r>
              <a:r>
                <a:rPr lang="en-AU" sz="1200" dirty="0" err="1">
                  <a:solidFill>
                    <a:srgbClr val="000000"/>
                  </a:solidFill>
                  <a:latin typeface="Arial" charset="0"/>
                  <a:ea typeface="Arial" charset="0"/>
                  <a:cs typeface="Times New Roman" charset="0"/>
                </a:rPr>
                <a:t>repository.gov.au</a:t>
              </a:r>
              <a:r>
                <a:rPr lang="en-AU" sz="1200" dirty="0">
                  <a:solidFill>
                    <a:srgbClr val="000000"/>
                  </a:solidFill>
                  <a:latin typeface="Arial" charset="0"/>
                  <a:ea typeface="Arial" charset="0"/>
                  <a:cs typeface="Times New Roman" charset="0"/>
                </a:rPr>
                <a:t>/</a:t>
              </a:r>
              <a:r>
                <a:rPr lang="en-AU" sz="1200" dirty="0" err="1">
                  <a:solidFill>
                    <a:srgbClr val="000000"/>
                  </a:solidFill>
                  <a:latin typeface="Arial" charset="0"/>
                  <a:ea typeface="Arial" charset="0"/>
                  <a:cs typeface="Times New Roman" charset="0"/>
                </a:rPr>
                <a:t>digitalassets</a:t>
              </a:r>
              <a:r>
                <a:rPr lang="en-AU" sz="1200" dirty="0">
                  <a:solidFill>
                    <a:srgbClr val="000000"/>
                  </a:solidFill>
                  <a:latin typeface="Arial" charset="0"/>
                  <a:ea typeface="Arial" charset="0"/>
                  <a:cs typeface="Times New Roman" charset="0"/>
                </a:rPr>
                <a:t>/</a:t>
              </a:r>
              <a:r>
                <a:rPr lang="en-US" sz="1200" dirty="0">
                  <a:solidFill>
                    <a:srgbClr val="000000"/>
                  </a:solidFill>
                  <a:latin typeface="Arial" charset="0"/>
                  <a:ea typeface="Arial" charset="0"/>
                  <a:cs typeface="Times New Roman" charset="0"/>
                </a:rPr>
                <a:t>kfESTOv24o31skyXUrhGXTD+j1kZ6FAvLlqCOu1Yhh4=</a:t>
              </a:r>
            </a:p>
          </p:txBody>
        </p:sp>
        <p:cxnSp>
          <p:nvCxnSpPr>
            <p:cNvPr id="117" name="Straight Connector 116"/>
            <p:cNvCxnSpPr/>
            <p:nvPr/>
          </p:nvCxnSpPr>
          <p:spPr>
            <a:xfrm flipH="1">
              <a:off x="4226011" y="3200400"/>
              <a:ext cx="580767" cy="1915297"/>
            </a:xfrm>
            <a:prstGeom prst="line">
              <a:avLst/>
            </a:prstGeom>
            <a:ln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0" name="TextBox 129"/>
            <p:cNvSpPr txBox="1"/>
            <p:nvPr/>
          </p:nvSpPr>
          <p:spPr>
            <a:xfrm rot="17145153">
              <a:off x="3860897" y="3984425"/>
              <a:ext cx="1039605" cy="3065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sz="1400" dirty="0"/>
                <a:t>GET </a:t>
              </a:r>
              <a:r>
                <a:rPr lang="en-AU" sz="1400" dirty="0" err="1"/>
                <a:t>CoO</a:t>
              </a:r>
              <a:endParaRPr lang="en-AU" sz="1400" dirty="0"/>
            </a:p>
          </p:txBody>
        </p:sp>
      </p:grpSp>
      <p:sp>
        <p:nvSpPr>
          <p:cNvPr id="131" name="Rectangle 130"/>
          <p:cNvSpPr/>
          <p:nvPr/>
        </p:nvSpPr>
        <p:spPr>
          <a:xfrm>
            <a:off x="2391893" y="4582414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/>
              <a:t>證書</a:t>
            </a:r>
            <a:endParaRPr lang="en-AU" b="1" dirty="0"/>
          </a:p>
        </p:txBody>
      </p:sp>
      <p:sp>
        <p:nvSpPr>
          <p:cNvPr id="66" name="TextBox 65"/>
          <p:cNvSpPr txBox="1"/>
          <p:nvPr/>
        </p:nvSpPr>
        <p:spPr>
          <a:xfrm>
            <a:off x="6301947" y="4609070"/>
            <a:ext cx="8968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200" b="1" dirty="0" err="1"/>
              <a:t>CoO</a:t>
            </a:r>
            <a:r>
              <a:rPr lang="en-AU" sz="1200" b="1" dirty="0"/>
              <a:t> App</a:t>
            </a:r>
          </a:p>
        </p:txBody>
      </p:sp>
    </p:spTree>
    <p:extLst>
      <p:ext uri="{BB962C8B-B14F-4D97-AF65-F5344CB8AC3E}">
        <p14:creationId xmlns:p14="http://schemas.microsoft.com/office/powerpoint/2010/main" val="1173564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idx="4294967295"/>
          </p:nvPr>
        </p:nvSpPr>
        <p:spPr>
          <a:xfrm>
            <a:off x="395536" y="692696"/>
            <a:ext cx="8424936" cy="492443"/>
          </a:xfrm>
        </p:spPr>
        <p:txBody>
          <a:bodyPr/>
          <a:lstStyle/>
          <a:p>
            <a:r>
              <a:rPr lang="en-US" dirty="0"/>
              <a:t>Digital </a:t>
            </a:r>
            <a:r>
              <a:rPr lang="en-US" dirty="0" err="1"/>
              <a:t>CoO</a:t>
            </a:r>
            <a:r>
              <a:rPr lang="en-US" dirty="0"/>
              <a:t> – Multiple Countries</a:t>
            </a:r>
          </a:p>
        </p:txBody>
      </p:sp>
      <p:sp>
        <p:nvSpPr>
          <p:cNvPr id="114" name="Can 113"/>
          <p:cNvSpPr/>
          <p:nvPr/>
        </p:nvSpPr>
        <p:spPr>
          <a:xfrm>
            <a:off x="2016130" y="5674402"/>
            <a:ext cx="581114" cy="718415"/>
          </a:xfrm>
          <a:prstGeom prst="can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000"/>
          </a:p>
        </p:txBody>
      </p:sp>
      <p:pic>
        <p:nvPicPr>
          <p:cNvPr id="115" name="Picture 1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83497" y="5941758"/>
            <a:ext cx="74992" cy="147365"/>
          </a:xfrm>
          <a:prstGeom prst="rect">
            <a:avLst/>
          </a:prstGeom>
        </p:spPr>
      </p:pic>
      <p:pic>
        <p:nvPicPr>
          <p:cNvPr id="116" name="Picture 1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50701" y="6050934"/>
            <a:ext cx="74992" cy="147365"/>
          </a:xfrm>
          <a:prstGeom prst="rect">
            <a:avLst/>
          </a:prstGeom>
        </p:spPr>
      </p:pic>
      <p:pic>
        <p:nvPicPr>
          <p:cNvPr id="117" name="Picture 1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22648" y="6137522"/>
            <a:ext cx="74992" cy="147365"/>
          </a:xfrm>
          <a:prstGeom prst="rect">
            <a:avLst/>
          </a:prstGeom>
        </p:spPr>
      </p:pic>
      <p:pic>
        <p:nvPicPr>
          <p:cNvPr id="118" name="Picture 1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0131" y="5926699"/>
            <a:ext cx="74992" cy="147365"/>
          </a:xfrm>
          <a:prstGeom prst="rect">
            <a:avLst/>
          </a:prstGeom>
        </p:spPr>
      </p:pic>
      <p:pic>
        <p:nvPicPr>
          <p:cNvPr id="119" name="Picture 1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67335" y="6035875"/>
            <a:ext cx="74992" cy="147365"/>
          </a:xfrm>
          <a:prstGeom prst="rect">
            <a:avLst/>
          </a:prstGeom>
        </p:spPr>
      </p:pic>
      <p:pic>
        <p:nvPicPr>
          <p:cNvPr id="120" name="Picture 1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39282" y="6122463"/>
            <a:ext cx="74992" cy="147365"/>
          </a:xfrm>
          <a:prstGeom prst="rect">
            <a:avLst/>
          </a:prstGeom>
        </p:spPr>
      </p:pic>
      <p:sp>
        <p:nvSpPr>
          <p:cNvPr id="121" name="Rectangle 120"/>
          <p:cNvSpPr/>
          <p:nvPr/>
        </p:nvSpPr>
        <p:spPr>
          <a:xfrm rot="16200000">
            <a:off x="2407886" y="6017953"/>
            <a:ext cx="391527" cy="9193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000"/>
              <a:t>API</a:t>
            </a:r>
          </a:p>
        </p:txBody>
      </p:sp>
      <p:sp>
        <p:nvSpPr>
          <p:cNvPr id="122" name="Rectangle 121"/>
          <p:cNvSpPr/>
          <p:nvPr/>
        </p:nvSpPr>
        <p:spPr>
          <a:xfrm rot="16200000">
            <a:off x="1786551" y="6009388"/>
            <a:ext cx="412608" cy="9759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050"/>
              <a:t>API</a:t>
            </a:r>
          </a:p>
        </p:txBody>
      </p:sp>
      <p:sp>
        <p:nvSpPr>
          <p:cNvPr id="124" name="Can 123"/>
          <p:cNvSpPr/>
          <p:nvPr/>
        </p:nvSpPr>
        <p:spPr>
          <a:xfrm>
            <a:off x="5774087" y="4369710"/>
            <a:ext cx="581114" cy="718415"/>
          </a:xfrm>
          <a:prstGeom prst="can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000"/>
          </a:p>
        </p:txBody>
      </p:sp>
      <p:pic>
        <p:nvPicPr>
          <p:cNvPr id="125" name="Picture 12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41454" y="4637066"/>
            <a:ext cx="74992" cy="147365"/>
          </a:xfrm>
          <a:prstGeom prst="rect">
            <a:avLst/>
          </a:prstGeom>
        </p:spPr>
      </p:pic>
      <p:pic>
        <p:nvPicPr>
          <p:cNvPr id="126" name="Picture 1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08658" y="4746242"/>
            <a:ext cx="74992" cy="147365"/>
          </a:xfrm>
          <a:prstGeom prst="rect">
            <a:avLst/>
          </a:prstGeom>
        </p:spPr>
      </p:pic>
      <p:pic>
        <p:nvPicPr>
          <p:cNvPr id="127" name="Picture 1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0605" y="4832830"/>
            <a:ext cx="74992" cy="147365"/>
          </a:xfrm>
          <a:prstGeom prst="rect">
            <a:avLst/>
          </a:prstGeom>
        </p:spPr>
      </p:pic>
      <p:pic>
        <p:nvPicPr>
          <p:cNvPr id="128" name="Picture 12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58088" y="4622007"/>
            <a:ext cx="74992" cy="147365"/>
          </a:xfrm>
          <a:prstGeom prst="rect">
            <a:avLst/>
          </a:prstGeom>
        </p:spPr>
      </p:pic>
      <p:pic>
        <p:nvPicPr>
          <p:cNvPr id="129" name="Picture 12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25292" y="4731183"/>
            <a:ext cx="74992" cy="147365"/>
          </a:xfrm>
          <a:prstGeom prst="rect">
            <a:avLst/>
          </a:prstGeom>
        </p:spPr>
      </p:pic>
      <p:pic>
        <p:nvPicPr>
          <p:cNvPr id="130" name="Picture 12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97239" y="4817771"/>
            <a:ext cx="74992" cy="147365"/>
          </a:xfrm>
          <a:prstGeom prst="rect">
            <a:avLst/>
          </a:prstGeom>
        </p:spPr>
      </p:pic>
      <p:cxnSp>
        <p:nvCxnSpPr>
          <p:cNvPr id="131" name="Elbow Connector 130"/>
          <p:cNvCxnSpPr>
            <a:stCxn id="204" idx="2"/>
            <a:endCxn id="194" idx="1"/>
          </p:cNvCxnSpPr>
          <p:nvPr/>
        </p:nvCxnSpPr>
        <p:spPr>
          <a:xfrm rot="5400000">
            <a:off x="5962043" y="4267109"/>
            <a:ext cx="205202" cy="12700"/>
          </a:xfrm>
          <a:prstGeom prst="bentConnector3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Rectangle 131"/>
          <p:cNvSpPr/>
          <p:nvPr/>
        </p:nvSpPr>
        <p:spPr>
          <a:xfrm rot="16200000">
            <a:off x="6165843" y="4713261"/>
            <a:ext cx="391527" cy="9193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000"/>
              <a:t>API</a:t>
            </a:r>
          </a:p>
        </p:txBody>
      </p:sp>
      <p:sp>
        <p:nvSpPr>
          <p:cNvPr id="133" name="Rectangle 132"/>
          <p:cNvSpPr/>
          <p:nvPr/>
        </p:nvSpPr>
        <p:spPr>
          <a:xfrm rot="16200000">
            <a:off x="5544508" y="4704696"/>
            <a:ext cx="412608" cy="9759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050"/>
              <a:t>API</a:t>
            </a:r>
          </a:p>
        </p:txBody>
      </p:sp>
      <p:sp>
        <p:nvSpPr>
          <p:cNvPr id="135" name="Can 134"/>
          <p:cNvSpPr/>
          <p:nvPr/>
        </p:nvSpPr>
        <p:spPr>
          <a:xfrm>
            <a:off x="4387619" y="5692991"/>
            <a:ext cx="581114" cy="718415"/>
          </a:xfrm>
          <a:prstGeom prst="can">
            <a:avLst/>
          </a:prstGeom>
          <a:solidFill>
            <a:schemeClr val="accent2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000"/>
          </a:p>
        </p:txBody>
      </p:sp>
      <p:pic>
        <p:nvPicPr>
          <p:cNvPr id="136" name="Picture 13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54986" y="5960347"/>
            <a:ext cx="74992" cy="147365"/>
          </a:xfrm>
          <a:prstGeom prst="rect">
            <a:avLst/>
          </a:prstGeom>
        </p:spPr>
      </p:pic>
      <p:pic>
        <p:nvPicPr>
          <p:cNvPr id="137" name="Picture 13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22190" y="6069523"/>
            <a:ext cx="74992" cy="147365"/>
          </a:xfrm>
          <a:prstGeom prst="rect">
            <a:avLst/>
          </a:prstGeom>
        </p:spPr>
      </p:pic>
      <p:pic>
        <p:nvPicPr>
          <p:cNvPr id="138" name="Picture 13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4137" y="6156111"/>
            <a:ext cx="74992" cy="147365"/>
          </a:xfrm>
          <a:prstGeom prst="rect">
            <a:avLst/>
          </a:prstGeom>
        </p:spPr>
      </p:pic>
      <p:pic>
        <p:nvPicPr>
          <p:cNvPr id="139" name="Picture 13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71620" y="5945288"/>
            <a:ext cx="74992" cy="147365"/>
          </a:xfrm>
          <a:prstGeom prst="rect">
            <a:avLst/>
          </a:prstGeom>
        </p:spPr>
      </p:pic>
      <p:pic>
        <p:nvPicPr>
          <p:cNvPr id="140" name="Picture 1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38824" y="6054464"/>
            <a:ext cx="74992" cy="147365"/>
          </a:xfrm>
          <a:prstGeom prst="rect">
            <a:avLst/>
          </a:prstGeom>
        </p:spPr>
      </p:pic>
      <p:pic>
        <p:nvPicPr>
          <p:cNvPr id="141" name="Picture 14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10771" y="6141052"/>
            <a:ext cx="74992" cy="147365"/>
          </a:xfrm>
          <a:prstGeom prst="rect">
            <a:avLst/>
          </a:prstGeom>
        </p:spPr>
      </p:pic>
      <p:cxnSp>
        <p:nvCxnSpPr>
          <p:cNvPr id="142" name="Elbow Connector 141"/>
          <p:cNvCxnSpPr>
            <a:stCxn id="180" idx="2"/>
          </p:cNvCxnSpPr>
          <p:nvPr/>
        </p:nvCxnSpPr>
        <p:spPr>
          <a:xfrm rot="5400000">
            <a:off x="4543064" y="5610782"/>
            <a:ext cx="250549" cy="19676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Rectangle 142"/>
          <p:cNvSpPr/>
          <p:nvPr/>
        </p:nvSpPr>
        <p:spPr>
          <a:xfrm rot="16200000">
            <a:off x="4779375" y="6036542"/>
            <a:ext cx="391527" cy="9193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000"/>
              <a:t>API</a:t>
            </a:r>
          </a:p>
        </p:txBody>
      </p:sp>
      <p:sp>
        <p:nvSpPr>
          <p:cNvPr id="144" name="Rectangle 143"/>
          <p:cNvSpPr/>
          <p:nvPr/>
        </p:nvSpPr>
        <p:spPr>
          <a:xfrm rot="16200000">
            <a:off x="4158040" y="6027977"/>
            <a:ext cx="412608" cy="9759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050"/>
              <a:t>API</a:t>
            </a:r>
          </a:p>
        </p:txBody>
      </p:sp>
      <p:sp>
        <p:nvSpPr>
          <p:cNvPr id="146" name="Can 145"/>
          <p:cNvSpPr/>
          <p:nvPr/>
        </p:nvSpPr>
        <p:spPr>
          <a:xfrm>
            <a:off x="3179574" y="5254374"/>
            <a:ext cx="581114" cy="718415"/>
          </a:xfrm>
          <a:prstGeom prst="can">
            <a:avLst/>
          </a:prstGeom>
          <a:solidFill>
            <a:schemeClr val="accent4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000"/>
          </a:p>
        </p:txBody>
      </p:sp>
      <p:pic>
        <p:nvPicPr>
          <p:cNvPr id="147" name="Picture 14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46941" y="5521730"/>
            <a:ext cx="74992" cy="147365"/>
          </a:xfrm>
          <a:prstGeom prst="rect">
            <a:avLst/>
          </a:prstGeom>
        </p:spPr>
      </p:pic>
      <p:pic>
        <p:nvPicPr>
          <p:cNvPr id="148" name="Picture 14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14145" y="5630906"/>
            <a:ext cx="74992" cy="147365"/>
          </a:xfrm>
          <a:prstGeom prst="rect">
            <a:avLst/>
          </a:prstGeom>
        </p:spPr>
      </p:pic>
      <p:pic>
        <p:nvPicPr>
          <p:cNvPr id="149" name="Picture 14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86092" y="5717494"/>
            <a:ext cx="74992" cy="147365"/>
          </a:xfrm>
          <a:prstGeom prst="rect">
            <a:avLst/>
          </a:prstGeom>
        </p:spPr>
      </p:pic>
      <p:pic>
        <p:nvPicPr>
          <p:cNvPr id="150" name="Picture 14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63575" y="5506671"/>
            <a:ext cx="74992" cy="147365"/>
          </a:xfrm>
          <a:prstGeom prst="rect">
            <a:avLst/>
          </a:prstGeom>
        </p:spPr>
      </p:pic>
      <p:pic>
        <p:nvPicPr>
          <p:cNvPr id="151" name="Picture 15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30779" y="5615847"/>
            <a:ext cx="74992" cy="147365"/>
          </a:xfrm>
          <a:prstGeom prst="rect">
            <a:avLst/>
          </a:prstGeom>
        </p:spPr>
      </p:pic>
      <p:pic>
        <p:nvPicPr>
          <p:cNvPr id="152" name="Picture 15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2726" y="5702435"/>
            <a:ext cx="74992" cy="147365"/>
          </a:xfrm>
          <a:prstGeom prst="rect">
            <a:avLst/>
          </a:prstGeom>
        </p:spPr>
      </p:pic>
      <p:cxnSp>
        <p:nvCxnSpPr>
          <p:cNvPr id="153" name="Elbow Connector 152"/>
          <p:cNvCxnSpPr/>
          <p:nvPr/>
        </p:nvCxnSpPr>
        <p:spPr>
          <a:xfrm rot="5400000">
            <a:off x="3371309" y="5155551"/>
            <a:ext cx="197645" cy="12700"/>
          </a:xfrm>
          <a:prstGeom prst="bentConnector3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Rectangle 153"/>
          <p:cNvSpPr/>
          <p:nvPr/>
        </p:nvSpPr>
        <p:spPr>
          <a:xfrm rot="16200000">
            <a:off x="3571330" y="5597925"/>
            <a:ext cx="391527" cy="9193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000"/>
              <a:t>API</a:t>
            </a:r>
          </a:p>
        </p:txBody>
      </p:sp>
      <p:sp>
        <p:nvSpPr>
          <p:cNvPr id="155" name="Rectangle 154"/>
          <p:cNvSpPr/>
          <p:nvPr/>
        </p:nvSpPr>
        <p:spPr>
          <a:xfrm rot="16200000">
            <a:off x="2949995" y="5589360"/>
            <a:ext cx="412608" cy="9759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050"/>
              <a:t>API</a:t>
            </a:r>
          </a:p>
        </p:txBody>
      </p:sp>
      <p:sp>
        <p:nvSpPr>
          <p:cNvPr id="157" name="Can 156"/>
          <p:cNvSpPr/>
          <p:nvPr/>
        </p:nvSpPr>
        <p:spPr>
          <a:xfrm>
            <a:off x="7283221" y="4607604"/>
            <a:ext cx="581114" cy="718415"/>
          </a:xfrm>
          <a:prstGeom prst="can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000"/>
          </a:p>
        </p:txBody>
      </p:sp>
      <p:pic>
        <p:nvPicPr>
          <p:cNvPr id="158" name="Picture 15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0588" y="4874960"/>
            <a:ext cx="74992" cy="147365"/>
          </a:xfrm>
          <a:prstGeom prst="rect">
            <a:avLst/>
          </a:prstGeom>
        </p:spPr>
      </p:pic>
      <p:pic>
        <p:nvPicPr>
          <p:cNvPr id="159" name="Picture 15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17792" y="4984136"/>
            <a:ext cx="74992" cy="147365"/>
          </a:xfrm>
          <a:prstGeom prst="rect">
            <a:avLst/>
          </a:prstGeom>
        </p:spPr>
      </p:pic>
      <p:pic>
        <p:nvPicPr>
          <p:cNvPr id="160" name="Picture 15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89739" y="5070724"/>
            <a:ext cx="74992" cy="147365"/>
          </a:xfrm>
          <a:prstGeom prst="rect">
            <a:avLst/>
          </a:prstGeom>
        </p:spPr>
      </p:pic>
      <p:pic>
        <p:nvPicPr>
          <p:cNvPr id="161" name="Picture 16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67222" y="4859901"/>
            <a:ext cx="74992" cy="147365"/>
          </a:xfrm>
          <a:prstGeom prst="rect">
            <a:avLst/>
          </a:prstGeom>
        </p:spPr>
      </p:pic>
      <p:pic>
        <p:nvPicPr>
          <p:cNvPr id="162" name="Picture 16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34426" y="4969077"/>
            <a:ext cx="74992" cy="147365"/>
          </a:xfrm>
          <a:prstGeom prst="rect">
            <a:avLst/>
          </a:prstGeom>
        </p:spPr>
      </p:pic>
      <p:pic>
        <p:nvPicPr>
          <p:cNvPr id="163" name="Picture 16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06373" y="5055665"/>
            <a:ext cx="74992" cy="147365"/>
          </a:xfrm>
          <a:prstGeom prst="rect">
            <a:avLst/>
          </a:prstGeom>
        </p:spPr>
      </p:pic>
      <p:sp>
        <p:nvSpPr>
          <p:cNvPr id="164" name="TextBox 163"/>
          <p:cNvSpPr txBox="1"/>
          <p:nvPr/>
        </p:nvSpPr>
        <p:spPr>
          <a:xfrm>
            <a:off x="7236864" y="4571047"/>
            <a:ext cx="7013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900" b="1" dirty="0"/>
              <a:t>Repository</a:t>
            </a:r>
          </a:p>
        </p:txBody>
      </p:sp>
      <p:sp>
        <p:nvSpPr>
          <p:cNvPr id="165" name="Rectangle 164"/>
          <p:cNvSpPr/>
          <p:nvPr/>
        </p:nvSpPr>
        <p:spPr>
          <a:xfrm rot="16200000">
            <a:off x="7674977" y="4951155"/>
            <a:ext cx="391527" cy="9193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000"/>
              <a:t>API</a:t>
            </a:r>
          </a:p>
        </p:txBody>
      </p:sp>
      <p:sp>
        <p:nvSpPr>
          <p:cNvPr id="166" name="Rectangle 165"/>
          <p:cNvSpPr/>
          <p:nvPr/>
        </p:nvSpPr>
        <p:spPr>
          <a:xfrm rot="16200000">
            <a:off x="7053642" y="4942590"/>
            <a:ext cx="412608" cy="9759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050"/>
              <a:t>API</a:t>
            </a:r>
          </a:p>
        </p:txBody>
      </p:sp>
      <p:sp>
        <p:nvSpPr>
          <p:cNvPr id="167" name="Oval 166"/>
          <p:cNvSpPr/>
          <p:nvPr/>
        </p:nvSpPr>
        <p:spPr>
          <a:xfrm rot="20591784">
            <a:off x="1320789" y="4003590"/>
            <a:ext cx="7370675" cy="2120542"/>
          </a:xfrm>
          <a:prstGeom prst="ellipse">
            <a:avLst/>
          </a:prstGeom>
          <a:solidFill>
            <a:schemeClr val="accent6">
              <a:lumMod val="50000"/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68" name="Picture 16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84682" y="3155363"/>
            <a:ext cx="397489" cy="501006"/>
          </a:xfrm>
          <a:prstGeom prst="rect">
            <a:avLst/>
          </a:prstGeom>
        </p:spPr>
      </p:pic>
      <p:sp>
        <p:nvSpPr>
          <p:cNvPr id="169" name="Rectangle 168"/>
          <p:cNvSpPr/>
          <p:nvPr/>
        </p:nvSpPr>
        <p:spPr>
          <a:xfrm>
            <a:off x="7278477" y="3760551"/>
            <a:ext cx="590601" cy="649408"/>
          </a:xfrm>
          <a:prstGeom prst="rect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000"/>
          </a:p>
        </p:txBody>
      </p:sp>
      <p:sp>
        <p:nvSpPr>
          <p:cNvPr id="170" name="TextBox 169"/>
          <p:cNvSpPr txBox="1"/>
          <p:nvPr/>
        </p:nvSpPr>
        <p:spPr>
          <a:xfrm>
            <a:off x="7298050" y="4095606"/>
            <a:ext cx="551622" cy="2335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1000" b="1" dirty="0" err="1"/>
              <a:t>CoO</a:t>
            </a:r>
            <a:r>
              <a:rPr lang="en-AU" sz="1000" b="1" dirty="0"/>
              <a:t> App</a:t>
            </a:r>
          </a:p>
        </p:txBody>
      </p:sp>
      <p:sp>
        <p:nvSpPr>
          <p:cNvPr id="171" name="Rectangle 170"/>
          <p:cNvSpPr/>
          <p:nvPr/>
        </p:nvSpPr>
        <p:spPr>
          <a:xfrm>
            <a:off x="7303841" y="3788785"/>
            <a:ext cx="553379" cy="18070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000"/>
          </a:p>
        </p:txBody>
      </p:sp>
      <p:sp>
        <p:nvSpPr>
          <p:cNvPr id="172" name="TextBox 171"/>
          <p:cNvSpPr txBox="1"/>
          <p:nvPr/>
        </p:nvSpPr>
        <p:spPr>
          <a:xfrm>
            <a:off x="7298126" y="3781256"/>
            <a:ext cx="57631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900" b="1" dirty="0"/>
              <a:t>User I/F</a:t>
            </a:r>
          </a:p>
        </p:txBody>
      </p:sp>
      <p:cxnSp>
        <p:nvCxnSpPr>
          <p:cNvPr id="173" name="Elbow Connector 172"/>
          <p:cNvCxnSpPr>
            <a:stCxn id="126" idx="2"/>
          </p:cNvCxnSpPr>
          <p:nvPr/>
        </p:nvCxnSpPr>
        <p:spPr>
          <a:xfrm rot="16200000" flipH="1">
            <a:off x="7474955" y="4508781"/>
            <a:ext cx="197646" cy="1"/>
          </a:xfrm>
          <a:prstGeom prst="bentConnector3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TextBox 173"/>
          <p:cNvSpPr txBox="1"/>
          <p:nvPr/>
        </p:nvSpPr>
        <p:spPr>
          <a:xfrm>
            <a:off x="7156326" y="2745237"/>
            <a:ext cx="8961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000"/>
              <a:t>Australian Government</a:t>
            </a:r>
            <a:endParaRPr lang="en-AU" sz="1000" dirty="0"/>
          </a:p>
        </p:txBody>
      </p:sp>
      <p:pic>
        <p:nvPicPr>
          <p:cNvPr id="175" name="Picture 17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75548" y="2906318"/>
            <a:ext cx="397489" cy="501006"/>
          </a:xfrm>
          <a:prstGeom prst="rect">
            <a:avLst/>
          </a:prstGeom>
        </p:spPr>
      </p:pic>
      <p:sp>
        <p:nvSpPr>
          <p:cNvPr id="176" name="Rectangle 175"/>
          <p:cNvSpPr/>
          <p:nvPr/>
        </p:nvSpPr>
        <p:spPr>
          <a:xfrm>
            <a:off x="5769343" y="3515100"/>
            <a:ext cx="590601" cy="649408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000"/>
          </a:p>
        </p:txBody>
      </p:sp>
      <p:sp>
        <p:nvSpPr>
          <p:cNvPr id="177" name="Rectangle 176"/>
          <p:cNvSpPr/>
          <p:nvPr/>
        </p:nvSpPr>
        <p:spPr>
          <a:xfrm>
            <a:off x="5790449" y="3528220"/>
            <a:ext cx="550080" cy="23444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000"/>
          </a:p>
        </p:txBody>
      </p:sp>
      <p:sp>
        <p:nvSpPr>
          <p:cNvPr id="178" name="TextBox 177"/>
          <p:cNvSpPr txBox="1"/>
          <p:nvPr/>
        </p:nvSpPr>
        <p:spPr>
          <a:xfrm>
            <a:off x="5635486" y="2507344"/>
            <a:ext cx="8937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000"/>
              <a:t>China </a:t>
            </a:r>
            <a:r>
              <a:rPr lang="en-AU" sz="1000" dirty="0"/>
              <a:t>Government</a:t>
            </a:r>
          </a:p>
        </p:txBody>
      </p:sp>
      <p:pic>
        <p:nvPicPr>
          <p:cNvPr id="179" name="Picture 17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0231" y="4240750"/>
            <a:ext cx="397489" cy="501006"/>
          </a:xfrm>
          <a:prstGeom prst="rect">
            <a:avLst/>
          </a:prstGeom>
        </p:spPr>
      </p:pic>
      <p:sp>
        <p:nvSpPr>
          <p:cNvPr id="180" name="Rectangle 179"/>
          <p:cNvSpPr/>
          <p:nvPr/>
        </p:nvSpPr>
        <p:spPr>
          <a:xfrm>
            <a:off x="4382875" y="4845938"/>
            <a:ext cx="590601" cy="649408"/>
          </a:xfrm>
          <a:prstGeom prst="rect">
            <a:avLst/>
          </a:prstGeom>
          <a:solidFill>
            <a:schemeClr val="accent2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000"/>
          </a:p>
        </p:txBody>
      </p:sp>
      <p:sp>
        <p:nvSpPr>
          <p:cNvPr id="181" name="Rectangle 180"/>
          <p:cNvSpPr/>
          <p:nvPr/>
        </p:nvSpPr>
        <p:spPr>
          <a:xfrm>
            <a:off x="4403267" y="4874172"/>
            <a:ext cx="569502" cy="18070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000"/>
          </a:p>
        </p:txBody>
      </p:sp>
      <p:sp>
        <p:nvSpPr>
          <p:cNvPr id="182" name="TextBox 181"/>
          <p:cNvSpPr txBox="1"/>
          <p:nvPr/>
        </p:nvSpPr>
        <p:spPr>
          <a:xfrm>
            <a:off x="4277590" y="3847491"/>
            <a:ext cx="8743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000" dirty="0"/>
              <a:t>Japanese Government</a:t>
            </a:r>
          </a:p>
        </p:txBody>
      </p:sp>
      <p:pic>
        <p:nvPicPr>
          <p:cNvPr id="183" name="Picture 18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81035" y="3802133"/>
            <a:ext cx="397489" cy="501006"/>
          </a:xfrm>
          <a:prstGeom prst="rect">
            <a:avLst/>
          </a:prstGeom>
        </p:spPr>
      </p:pic>
      <p:sp>
        <p:nvSpPr>
          <p:cNvPr id="184" name="Rectangle 183"/>
          <p:cNvSpPr/>
          <p:nvPr/>
        </p:nvSpPr>
        <p:spPr>
          <a:xfrm>
            <a:off x="3174830" y="4407321"/>
            <a:ext cx="590601" cy="649408"/>
          </a:xfrm>
          <a:prstGeom prst="rect">
            <a:avLst/>
          </a:prstGeom>
          <a:solidFill>
            <a:schemeClr val="accent4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000"/>
          </a:p>
        </p:txBody>
      </p:sp>
      <p:sp>
        <p:nvSpPr>
          <p:cNvPr id="185" name="Rectangle 184"/>
          <p:cNvSpPr/>
          <p:nvPr/>
        </p:nvSpPr>
        <p:spPr>
          <a:xfrm>
            <a:off x="3190575" y="4435555"/>
            <a:ext cx="562998" cy="18070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000"/>
          </a:p>
        </p:txBody>
      </p:sp>
      <p:sp>
        <p:nvSpPr>
          <p:cNvPr id="186" name="TextBox 185"/>
          <p:cNvSpPr txBox="1"/>
          <p:nvPr/>
        </p:nvSpPr>
        <p:spPr>
          <a:xfrm>
            <a:off x="3052678" y="3364268"/>
            <a:ext cx="8751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000" dirty="0"/>
              <a:t>Korean Government</a:t>
            </a:r>
          </a:p>
        </p:txBody>
      </p:sp>
      <p:sp>
        <p:nvSpPr>
          <p:cNvPr id="187" name="TextBox 186"/>
          <p:cNvSpPr txBox="1"/>
          <p:nvPr/>
        </p:nvSpPr>
        <p:spPr>
          <a:xfrm>
            <a:off x="297286" y="5288965"/>
            <a:ext cx="16394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/>
              <a:t>Inter-customs Ledger</a:t>
            </a:r>
          </a:p>
        </p:txBody>
      </p:sp>
      <p:sp>
        <p:nvSpPr>
          <p:cNvPr id="188" name="Rectangle 187"/>
          <p:cNvSpPr/>
          <p:nvPr/>
        </p:nvSpPr>
        <p:spPr>
          <a:xfrm>
            <a:off x="3096721" y="4380376"/>
            <a:ext cx="72327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/>
              <a:t>증명서</a:t>
            </a:r>
            <a:endParaRPr lang="en-AU" sz="1400" b="1" dirty="0"/>
          </a:p>
        </p:txBody>
      </p:sp>
      <p:sp>
        <p:nvSpPr>
          <p:cNvPr id="189" name="Rectangle 188"/>
          <p:cNvSpPr/>
          <p:nvPr/>
        </p:nvSpPr>
        <p:spPr>
          <a:xfrm>
            <a:off x="5790001" y="3470306"/>
            <a:ext cx="5950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600" b="1" dirty="0"/>
              <a:t>證書</a:t>
            </a:r>
            <a:endParaRPr lang="en-AU" sz="1600" b="1" dirty="0"/>
          </a:p>
        </p:txBody>
      </p:sp>
      <p:sp>
        <p:nvSpPr>
          <p:cNvPr id="190" name="Rectangle 189"/>
          <p:cNvSpPr/>
          <p:nvPr/>
        </p:nvSpPr>
        <p:spPr>
          <a:xfrm>
            <a:off x="4348143" y="4801913"/>
            <a:ext cx="72327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400" b="1"/>
              <a:t>証明書</a:t>
            </a:r>
            <a:endParaRPr lang="en-AU" sz="1400" b="1" dirty="0"/>
          </a:p>
        </p:txBody>
      </p:sp>
      <p:cxnSp>
        <p:nvCxnSpPr>
          <p:cNvPr id="191" name="Elbow Connector 190"/>
          <p:cNvCxnSpPr/>
          <p:nvPr/>
        </p:nvCxnSpPr>
        <p:spPr>
          <a:xfrm rot="5400000">
            <a:off x="2207865" y="5575579"/>
            <a:ext cx="197645" cy="12700"/>
          </a:xfrm>
          <a:prstGeom prst="bentConnector3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3" name="Picture 19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17591" y="4222161"/>
            <a:ext cx="397489" cy="501006"/>
          </a:xfrm>
          <a:prstGeom prst="rect">
            <a:avLst/>
          </a:prstGeom>
        </p:spPr>
      </p:pic>
      <p:sp>
        <p:nvSpPr>
          <p:cNvPr id="194" name="Rectangle 193"/>
          <p:cNvSpPr/>
          <p:nvPr/>
        </p:nvSpPr>
        <p:spPr>
          <a:xfrm>
            <a:off x="2011386" y="4827349"/>
            <a:ext cx="590601" cy="649408"/>
          </a:xfrm>
          <a:prstGeom prst="rect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000"/>
          </a:p>
        </p:txBody>
      </p:sp>
      <p:sp>
        <p:nvSpPr>
          <p:cNvPr id="195" name="Rectangle 194"/>
          <p:cNvSpPr/>
          <p:nvPr/>
        </p:nvSpPr>
        <p:spPr>
          <a:xfrm>
            <a:off x="2027131" y="4855583"/>
            <a:ext cx="562998" cy="18070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000"/>
          </a:p>
        </p:txBody>
      </p:sp>
      <p:sp>
        <p:nvSpPr>
          <p:cNvPr id="196" name="TextBox 195"/>
          <p:cNvSpPr txBox="1"/>
          <p:nvPr/>
        </p:nvSpPr>
        <p:spPr>
          <a:xfrm>
            <a:off x="1911536" y="3906960"/>
            <a:ext cx="8751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000"/>
              <a:t>EU</a:t>
            </a:r>
            <a:endParaRPr lang="en-AU" sz="1000" dirty="0"/>
          </a:p>
        </p:txBody>
      </p:sp>
      <p:sp>
        <p:nvSpPr>
          <p:cNvPr id="197" name="Rectangle 196"/>
          <p:cNvSpPr/>
          <p:nvPr/>
        </p:nvSpPr>
        <p:spPr>
          <a:xfrm>
            <a:off x="1956390" y="4783202"/>
            <a:ext cx="72327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100" b="1"/>
              <a:t>Certificat</a:t>
            </a:r>
            <a:endParaRPr lang="en-AU" sz="1100" b="1" dirty="0"/>
          </a:p>
        </p:txBody>
      </p:sp>
      <p:sp>
        <p:nvSpPr>
          <p:cNvPr id="214" name="Rectangle 213"/>
          <p:cNvSpPr/>
          <p:nvPr/>
        </p:nvSpPr>
        <p:spPr>
          <a:xfrm>
            <a:off x="6816356" y="5730723"/>
            <a:ext cx="1746877" cy="6001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 marL="0" lvl="1"/>
            <a:r>
              <a:rPr lang="en-AU" sz="1100" b="1" dirty="0">
                <a:solidFill>
                  <a:srgbClr val="000000"/>
                </a:solidFill>
                <a:latin typeface="Arial" charset="0"/>
                <a:ea typeface="Arial" charset="0"/>
                <a:cs typeface="Times New Roman" charset="0"/>
              </a:rPr>
              <a:t>hash = “</a:t>
            </a:r>
            <a:r>
              <a:rPr lang="en-US" sz="1100" b="1" dirty="0">
                <a:solidFill>
                  <a:srgbClr val="000000"/>
                </a:solidFill>
                <a:latin typeface="Arial" charset="0"/>
                <a:ea typeface="Arial" charset="0"/>
                <a:cs typeface="Times New Roman" charset="0"/>
              </a:rPr>
              <a:t>kfESTOv2</a:t>
            </a:r>
            <a:r>
              <a:rPr lang="is-IS" sz="1100" b="1" dirty="0">
                <a:solidFill>
                  <a:srgbClr val="000000"/>
                </a:solidFill>
                <a:latin typeface="Arial" charset="0"/>
                <a:ea typeface="Arial" charset="0"/>
                <a:cs typeface="Times New Roman" charset="0"/>
              </a:rPr>
              <a:t>…”</a:t>
            </a:r>
            <a:endParaRPr lang="en-US" sz="1100" b="1" dirty="0">
              <a:solidFill>
                <a:srgbClr val="000000"/>
              </a:solidFill>
              <a:latin typeface="Arial" charset="0"/>
              <a:ea typeface="Arial" charset="0"/>
              <a:cs typeface="Times New Roman" charset="0"/>
            </a:endParaRPr>
          </a:p>
          <a:p>
            <a:pPr marL="0" lvl="1"/>
            <a:r>
              <a:rPr lang="en-AU" sz="1100" b="1" dirty="0">
                <a:solidFill>
                  <a:srgbClr val="000000"/>
                </a:solidFill>
                <a:latin typeface="Arial" charset="0"/>
                <a:ea typeface="Arial" charset="0"/>
                <a:cs typeface="Times New Roman" charset="0"/>
              </a:rPr>
              <a:t>Exporter = “AU”</a:t>
            </a:r>
            <a:endParaRPr lang="en-US" sz="1100" b="1" dirty="0">
              <a:solidFill>
                <a:srgbClr val="000000"/>
              </a:solidFill>
              <a:latin typeface="Arial" charset="0"/>
              <a:ea typeface="Arial" charset="0"/>
              <a:cs typeface="Times New Roman" charset="0"/>
            </a:endParaRPr>
          </a:p>
          <a:p>
            <a:pPr marL="0" lvl="1"/>
            <a:r>
              <a:rPr lang="en-AU" sz="1100" b="1" dirty="0">
                <a:solidFill>
                  <a:srgbClr val="000000"/>
                </a:solidFill>
                <a:latin typeface="Arial" charset="0"/>
                <a:ea typeface="Arial" charset="0"/>
                <a:cs typeface="Times New Roman" charset="0"/>
              </a:rPr>
              <a:t>Importer = “JP”</a:t>
            </a:r>
            <a:endParaRPr lang="en-US" sz="1100" b="1" dirty="0">
              <a:solidFill>
                <a:srgbClr val="000000"/>
              </a:solidFill>
              <a:latin typeface="Arial" charset="0"/>
              <a:ea typeface="Arial" charset="0"/>
              <a:cs typeface="Times New Roman" charset="0"/>
            </a:endParaRPr>
          </a:p>
        </p:txBody>
      </p:sp>
      <p:cxnSp>
        <p:nvCxnSpPr>
          <p:cNvPr id="215" name="Curved Connector 214"/>
          <p:cNvCxnSpPr>
            <a:endCxn id="214" idx="0"/>
          </p:cNvCxnSpPr>
          <p:nvPr/>
        </p:nvCxnSpPr>
        <p:spPr>
          <a:xfrm>
            <a:off x="7043351" y="5449330"/>
            <a:ext cx="646444" cy="281393"/>
          </a:xfrm>
          <a:prstGeom prst="curvedConnector2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6" name="TextBox 215"/>
          <p:cNvSpPr txBox="1"/>
          <p:nvPr/>
        </p:nvSpPr>
        <p:spPr>
          <a:xfrm>
            <a:off x="5708822" y="5826211"/>
            <a:ext cx="11064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AU" sz="1400" dirty="0"/>
              <a:t>New Transaction</a:t>
            </a:r>
          </a:p>
        </p:txBody>
      </p:sp>
      <p:sp>
        <p:nvSpPr>
          <p:cNvPr id="231" name="Freeform 230"/>
          <p:cNvSpPr/>
          <p:nvPr/>
        </p:nvSpPr>
        <p:spPr>
          <a:xfrm rot="21277932">
            <a:off x="5028940" y="5147227"/>
            <a:ext cx="2132605" cy="333802"/>
          </a:xfrm>
          <a:custGeom>
            <a:avLst/>
            <a:gdLst>
              <a:gd name="connsiteX0" fmla="*/ 0 w 1223319"/>
              <a:gd name="connsiteY0" fmla="*/ 0 h 333802"/>
              <a:gd name="connsiteX1" fmla="*/ 506627 w 1223319"/>
              <a:gd name="connsiteY1" fmla="*/ 333632 h 333802"/>
              <a:gd name="connsiteX2" fmla="*/ 1223319 w 1223319"/>
              <a:gd name="connsiteY2" fmla="*/ 49427 h 333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23319" h="333802">
                <a:moveTo>
                  <a:pt x="0" y="0"/>
                </a:moveTo>
                <a:cubicBezTo>
                  <a:pt x="151370" y="162697"/>
                  <a:pt x="302741" y="325394"/>
                  <a:pt x="506627" y="333632"/>
                </a:cubicBezTo>
                <a:cubicBezTo>
                  <a:pt x="710513" y="341870"/>
                  <a:pt x="1223319" y="49427"/>
                  <a:pt x="1223319" y="49427"/>
                </a:cubicBezTo>
              </a:path>
            </a:pathLst>
          </a:cu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21" name="TextBox 220"/>
          <p:cNvSpPr txBox="1"/>
          <p:nvPr/>
        </p:nvSpPr>
        <p:spPr>
          <a:xfrm>
            <a:off x="5321129" y="5356963"/>
            <a:ext cx="573044" cy="307777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AU" sz="1400" b="1">
                <a:solidFill>
                  <a:schemeClr val="bg1"/>
                </a:solidFill>
              </a:rPr>
              <a:t>GET</a:t>
            </a:r>
          </a:p>
        </p:txBody>
      </p:sp>
      <p:pic>
        <p:nvPicPr>
          <p:cNvPr id="219" name="Picture 2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66611" y="5195100"/>
            <a:ext cx="546100" cy="312057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153124" y="1301850"/>
            <a:ext cx="7451292" cy="2605109"/>
            <a:chOff x="153124" y="1301850"/>
            <a:chExt cx="7451292" cy="2605109"/>
          </a:xfrm>
        </p:grpSpPr>
        <p:cxnSp>
          <p:nvCxnSpPr>
            <p:cNvPr id="198" name="Curved Connector 197"/>
            <p:cNvCxnSpPr>
              <a:endCxn id="140" idx="0"/>
            </p:cNvCxnSpPr>
            <p:nvPr/>
          </p:nvCxnSpPr>
          <p:spPr>
            <a:xfrm>
              <a:off x="5229461" y="1908149"/>
              <a:ext cx="2374955" cy="837088"/>
            </a:xfrm>
            <a:prstGeom prst="curvedConnector2">
              <a:avLst/>
            </a:prstGeom>
            <a:ln w="28575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99" name="Picture 19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548482" y="1953889"/>
              <a:ext cx="546100" cy="312057"/>
            </a:xfrm>
            <a:prstGeom prst="rect">
              <a:avLst/>
            </a:prstGeom>
          </p:spPr>
        </p:pic>
        <p:cxnSp>
          <p:nvCxnSpPr>
            <p:cNvPr id="200" name="Curved Connector 199"/>
            <p:cNvCxnSpPr>
              <a:endCxn id="210" idx="0"/>
            </p:cNvCxnSpPr>
            <p:nvPr/>
          </p:nvCxnSpPr>
          <p:spPr>
            <a:xfrm>
              <a:off x="5229461" y="1908149"/>
              <a:ext cx="852907" cy="599195"/>
            </a:xfrm>
            <a:prstGeom prst="curvedConnector2">
              <a:avLst/>
            </a:prstGeom>
            <a:ln w="28575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urved Connector 200"/>
            <p:cNvCxnSpPr/>
            <p:nvPr/>
          </p:nvCxnSpPr>
          <p:spPr>
            <a:xfrm rot="16200000" flipH="1">
              <a:off x="3924981" y="3057710"/>
              <a:ext cx="1459471" cy="120090"/>
            </a:xfrm>
            <a:prstGeom prst="curvedConnector3">
              <a:avLst>
                <a:gd name="adj1" fmla="val 50000"/>
              </a:avLst>
            </a:prstGeom>
            <a:ln w="28575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urved Connector 201"/>
            <p:cNvCxnSpPr/>
            <p:nvPr/>
          </p:nvCxnSpPr>
          <p:spPr>
            <a:xfrm rot="10800000" flipV="1">
              <a:off x="3490245" y="1908148"/>
              <a:ext cx="469637" cy="1456119"/>
            </a:xfrm>
            <a:prstGeom prst="curvedConnector2">
              <a:avLst/>
            </a:prstGeom>
            <a:ln w="28575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03" name="Picture 20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317947" y="1970262"/>
              <a:ext cx="546100" cy="312057"/>
            </a:xfrm>
            <a:prstGeom prst="rect">
              <a:avLst/>
            </a:prstGeom>
          </p:spPr>
        </p:pic>
        <p:pic>
          <p:nvPicPr>
            <p:cNvPr id="204" name="Picture 20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329236" y="2379600"/>
              <a:ext cx="546100" cy="312057"/>
            </a:xfrm>
            <a:prstGeom prst="rect">
              <a:avLst/>
            </a:prstGeom>
          </p:spPr>
        </p:pic>
        <p:pic>
          <p:nvPicPr>
            <p:cNvPr id="205" name="Picture 20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402176" y="2477995"/>
              <a:ext cx="546100" cy="312057"/>
            </a:xfrm>
            <a:prstGeom prst="rect">
              <a:avLst/>
            </a:prstGeom>
          </p:spPr>
        </p:pic>
        <p:pic>
          <p:nvPicPr>
            <p:cNvPr id="206" name="Picture 205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922810" y="1625985"/>
              <a:ext cx="775014" cy="585874"/>
            </a:xfrm>
            <a:prstGeom prst="rect">
              <a:avLst/>
            </a:prstGeom>
          </p:spPr>
        </p:pic>
        <p:cxnSp>
          <p:nvCxnSpPr>
            <p:cNvPr id="207" name="Curved Connector 206"/>
            <p:cNvCxnSpPr/>
            <p:nvPr/>
          </p:nvCxnSpPr>
          <p:spPr>
            <a:xfrm rot="10800000" flipV="1">
              <a:off x="2349103" y="1908148"/>
              <a:ext cx="1610779" cy="1998811"/>
            </a:xfrm>
            <a:prstGeom prst="curvedConnector2">
              <a:avLst/>
            </a:prstGeom>
            <a:ln w="28575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08" name="Picture 20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406001" y="2886873"/>
              <a:ext cx="546100" cy="312057"/>
            </a:xfrm>
            <a:prstGeom prst="rect">
              <a:avLst/>
            </a:prstGeom>
          </p:spPr>
        </p:pic>
        <p:cxnSp>
          <p:nvCxnSpPr>
            <p:cNvPr id="209" name="Curved Connector 208"/>
            <p:cNvCxnSpPr/>
            <p:nvPr/>
          </p:nvCxnSpPr>
          <p:spPr>
            <a:xfrm rot="10800000" flipV="1">
              <a:off x="1813845" y="1908148"/>
              <a:ext cx="2146037" cy="783329"/>
            </a:xfrm>
            <a:prstGeom prst="curvedConnector2">
              <a:avLst/>
            </a:prstGeom>
            <a:ln w="28575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0" name="TextBox 209"/>
            <p:cNvSpPr txBox="1"/>
            <p:nvPr/>
          </p:nvSpPr>
          <p:spPr>
            <a:xfrm>
              <a:off x="1376278" y="2691478"/>
              <a:ext cx="875131" cy="5770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sz="1050" dirty="0"/>
                <a:t>NZ, UK, US, CA, TH, VN, RU, </a:t>
              </a:r>
              <a:r>
                <a:rPr lang="en-AU" sz="1050" dirty="0" err="1"/>
                <a:t>etc</a:t>
              </a:r>
              <a:r>
                <a:rPr lang="en-AU" sz="1050" dirty="0"/>
                <a:t> </a:t>
              </a:r>
              <a:r>
                <a:rPr lang="en-AU" sz="1050" dirty="0" err="1"/>
                <a:t>etc</a:t>
              </a:r>
              <a:endParaRPr lang="en-AU" sz="1050" dirty="0"/>
            </a:p>
          </p:txBody>
        </p:sp>
        <p:pic>
          <p:nvPicPr>
            <p:cNvPr id="211" name="Picture 21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45083" y="2124873"/>
              <a:ext cx="546100" cy="312057"/>
            </a:xfrm>
            <a:prstGeom prst="rect">
              <a:avLst/>
            </a:prstGeom>
          </p:spPr>
        </p:pic>
        <p:pic>
          <p:nvPicPr>
            <p:cNvPr id="212" name="Picture 21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208994" y="1987341"/>
              <a:ext cx="546100" cy="312057"/>
            </a:xfrm>
            <a:prstGeom prst="rect">
              <a:avLst/>
            </a:prstGeom>
          </p:spPr>
        </p:pic>
        <p:pic>
          <p:nvPicPr>
            <p:cNvPr id="222" name="Picture 221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640784" y="1640078"/>
              <a:ext cx="550753" cy="509997"/>
            </a:xfrm>
            <a:prstGeom prst="rect">
              <a:avLst/>
            </a:prstGeom>
          </p:spPr>
        </p:pic>
        <p:sp>
          <p:nvSpPr>
            <p:cNvPr id="232" name="TextBox 231"/>
            <p:cNvSpPr txBox="1"/>
            <p:nvPr/>
          </p:nvSpPr>
          <p:spPr>
            <a:xfrm>
              <a:off x="153124" y="1301850"/>
              <a:ext cx="244179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dirty="0"/>
                <a:t>Some trusted entity needs to issue keys</a:t>
              </a:r>
            </a:p>
          </p:txBody>
        </p:sp>
        <p:sp>
          <p:nvSpPr>
            <p:cNvPr id="233" name="TextBox 232"/>
            <p:cNvSpPr txBox="1"/>
            <p:nvPr/>
          </p:nvSpPr>
          <p:spPr>
            <a:xfrm>
              <a:off x="3415309" y="1301852"/>
              <a:ext cx="20834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/>
                <a:t>WCO or WTO?</a:t>
              </a:r>
              <a:endParaRPr lang="en-AU" dirty="0"/>
            </a:p>
          </p:txBody>
        </p:sp>
      </p:grpSp>
    </p:spTree>
    <p:extLst>
      <p:ext uri="{BB962C8B-B14F-4D97-AF65-F5344CB8AC3E}">
        <p14:creationId xmlns:p14="http://schemas.microsoft.com/office/powerpoint/2010/main" val="2051475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ABF_J15-1541_PowerPoint">
  <a:themeElements>
    <a:clrScheme name="Dept IBS">
      <a:dk1>
        <a:sysClr val="windowText" lastClr="000000"/>
      </a:dk1>
      <a:lt1>
        <a:sysClr val="window" lastClr="FFFFFF"/>
      </a:lt1>
      <a:dk2>
        <a:srgbClr val="7F7F7F"/>
      </a:dk2>
      <a:lt2>
        <a:srgbClr val="FFFFFF"/>
      </a:lt2>
      <a:accent1>
        <a:srgbClr val="034EA2"/>
      </a:accent1>
      <a:accent2>
        <a:srgbClr val="007BC3"/>
      </a:accent2>
      <a:accent3>
        <a:srgbClr val="5C676D"/>
      </a:accent3>
      <a:accent4>
        <a:srgbClr val="BFBFC7"/>
      </a:accent4>
      <a:accent5>
        <a:srgbClr val="CBCBCB"/>
      </a:accent5>
      <a:accent6>
        <a:srgbClr val="F2F2F2"/>
      </a:accent6>
      <a:hlink>
        <a:srgbClr val="034EA2"/>
      </a:hlink>
      <a:folHlink>
        <a:srgbClr val="034EA2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ome-Affairs-Presentation" id="{E7A64B26-1E46-46B2-AB7E-1F68264745F0}" vid="{08FDF6BE-9482-4854-B6E9-ABC0EA951A8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Home-Affairs-Presentation</Template>
  <TotalTime>0</TotalTime>
  <Words>727</Words>
  <Application>Microsoft Macintosh PowerPoint</Application>
  <PresentationFormat>On-screen Show (4:3)</PresentationFormat>
  <Paragraphs>250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ABF_J15-1541_PowerPoint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Digital CoO – One Country</vt:lpstr>
      <vt:lpstr>Digital CoO – Two Countries</vt:lpstr>
      <vt:lpstr>Digital CoO – Multiple Countries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cp:lastPrinted>2019-07-25T05:02:17Z</cp:lastPrinted>
  <dcterms:created xsi:type="dcterms:W3CDTF">2018-09-14T04:33:08Z</dcterms:created>
  <dcterms:modified xsi:type="dcterms:W3CDTF">2019-07-25T05:07:23Z</dcterms:modified>
</cp:coreProperties>
</file>